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4" r:id="rId2"/>
    <p:sldId id="257" r:id="rId3"/>
    <p:sldId id="273" r:id="rId4"/>
    <p:sldId id="272" r:id="rId5"/>
    <p:sldId id="312" r:id="rId6"/>
    <p:sldId id="318" r:id="rId7"/>
    <p:sldId id="319" r:id="rId8"/>
    <p:sldId id="327" r:id="rId9"/>
    <p:sldId id="320" r:id="rId10"/>
    <p:sldId id="330" r:id="rId11"/>
    <p:sldId id="322" r:id="rId12"/>
    <p:sldId id="321" r:id="rId13"/>
    <p:sldId id="331" r:id="rId14"/>
    <p:sldId id="328" r:id="rId15"/>
    <p:sldId id="329" r:id="rId16"/>
    <p:sldId id="332" r:id="rId17"/>
    <p:sldId id="333" r:id="rId18"/>
    <p:sldId id="334" r:id="rId19"/>
    <p:sldId id="335" r:id="rId20"/>
    <p:sldId id="336" r:id="rId21"/>
    <p:sldId id="278" r:id="rId22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06">
          <p15:clr>
            <a:srgbClr val="A4A3A4"/>
          </p15:clr>
        </p15:guide>
        <p15:guide id="3" orient="horz" pos="3521">
          <p15:clr>
            <a:srgbClr val="A4A3A4"/>
          </p15:clr>
        </p15:guide>
        <p15:guide id="4" pos="3840">
          <p15:clr>
            <a:srgbClr val="A4A3A4"/>
          </p15:clr>
        </p15:guide>
        <p15:guide id="5" pos="7015">
          <p15:clr>
            <a:srgbClr val="A4A3A4"/>
          </p15:clr>
        </p15:guide>
        <p15:guide id="6" pos="12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E60012"/>
    <a:srgbClr val="D56715"/>
    <a:srgbClr val="F2F2F2"/>
    <a:srgbClr val="2E2D33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94660"/>
  </p:normalViewPr>
  <p:slideViewPr>
    <p:cSldViewPr>
      <p:cViewPr varScale="1">
        <p:scale>
          <a:sx n="63" d="100"/>
          <a:sy n="63" d="100"/>
        </p:scale>
        <p:origin x="-778" y="-81"/>
      </p:cViewPr>
      <p:guideLst>
        <p:guide orient="horz" pos="2160"/>
        <p:guide orient="horz" pos="1706"/>
        <p:guide orient="horz" pos="3521"/>
        <p:guide pos="3840"/>
        <p:guide pos="7015"/>
        <p:guide pos="12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2799BF22-10F4-4C33-BCE1-74C43F2D1699}" type="datetimeFigureOut">
              <a:rPr lang="zh-CN" altLang="en-US"/>
              <a:pPr>
                <a:defRPr/>
              </a:pPr>
              <a:t>2016/11/19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A14FB8CB-93C8-4B3B-A9CF-84033D6A9942}" type="slidenum">
              <a:rPr lang="zh-CN" altLang="en-US"/>
              <a:pPr/>
              <a:t>‹N›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5E6E3-71AA-49DF-BAEF-9DF5696AA990}" type="datetimeFigureOut">
              <a:rPr lang="zh-CN" altLang="en-US"/>
              <a:pPr>
                <a:defRPr/>
              </a:pPr>
              <a:t>2016/11/19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86089-9370-4808-8F84-33CBD9AF5FE2}" type="slidenum">
              <a:rPr lang="zh-CN" altLang="en-US"/>
              <a:pPr/>
              <a:t>‹N›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6320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B8556-DA87-4047-AB8B-F20B641B9E55}" type="datetimeFigureOut">
              <a:rPr lang="zh-CN" altLang="en-US"/>
              <a:pPr>
                <a:defRPr/>
              </a:pPr>
              <a:t>2016/11/19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282A3A-8FBC-4B51-B638-4DA355B9F0E7}" type="slidenum">
              <a:rPr lang="zh-CN" altLang="en-US"/>
              <a:pPr/>
              <a:t>‹N›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1175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F2B6A-D24E-4303-8D4E-AC51A4D035C3}" type="datetimeFigureOut">
              <a:rPr lang="zh-CN" altLang="en-US"/>
              <a:pPr>
                <a:defRPr/>
              </a:pPr>
              <a:t>2016/11/19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593766-53C3-471B-9151-69F0A35C32D8}" type="slidenum">
              <a:rPr lang="zh-CN" altLang="en-US"/>
              <a:pPr/>
              <a:t>‹N›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9181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4DE0A-269D-4E6C-89DA-68EAC290FAF8}" type="datetimeFigureOut">
              <a:rPr lang="zh-CN" altLang="en-US"/>
              <a:pPr>
                <a:defRPr/>
              </a:pPr>
              <a:t>2016/11/19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C7224-5143-40F7-9DA2-2A73F945A9D4}" type="slidenum">
              <a:rPr lang="zh-CN" altLang="en-US"/>
              <a:pPr/>
              <a:t>‹N›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073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843AB-D621-49BD-89FD-724E0A65958B}" type="datetimeFigureOut">
              <a:rPr lang="zh-CN" altLang="en-US"/>
              <a:pPr>
                <a:defRPr/>
              </a:pPr>
              <a:t>2016/11/19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87B8E-5D14-479C-856C-9449D3BB8C51}" type="slidenum">
              <a:rPr lang="zh-CN" altLang="en-US"/>
              <a:pPr/>
              <a:t>‹N›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489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C844A-AECC-4E62-897D-2602D70F9007}" type="datetimeFigureOut">
              <a:rPr lang="zh-CN" altLang="en-US"/>
              <a:pPr>
                <a:defRPr/>
              </a:pPr>
              <a:t>2016/11/19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E38030-67AE-4703-9208-0B993A56E9AE}" type="slidenum">
              <a:rPr lang="zh-CN" altLang="en-US"/>
              <a:pPr/>
              <a:t>‹N›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2730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830FA-3CBC-4730-86EB-8635BE714581}" type="datetimeFigureOut">
              <a:rPr lang="zh-CN" altLang="en-US"/>
              <a:pPr>
                <a:defRPr/>
              </a:pPr>
              <a:t>2016/11/19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95E2D-3039-44AB-B128-C5BE94B52C75}" type="slidenum">
              <a:rPr lang="zh-CN" altLang="en-US"/>
              <a:pPr/>
              <a:t>‹N›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8126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088A0-AC8C-4BCD-9BB5-C05A89D90CC8}" type="datetimeFigureOut">
              <a:rPr lang="zh-CN" altLang="en-US"/>
              <a:pPr>
                <a:defRPr/>
              </a:pPr>
              <a:t>2016/11/19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AF164-47EE-4FFB-8449-C8E359F1E523}" type="slidenum">
              <a:rPr lang="zh-CN" altLang="en-US"/>
              <a:pPr/>
              <a:t>‹N›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6172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1907-56A0-42EB-8C55-49AF412A17B1}" type="datetimeFigureOut">
              <a:rPr lang="zh-CN" altLang="en-US"/>
              <a:pPr>
                <a:defRPr/>
              </a:pPr>
              <a:t>2016/11/19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F7D7CD-617F-4B24-832B-3E7F74F8E604}" type="slidenum">
              <a:rPr lang="zh-CN" altLang="en-US"/>
              <a:pPr/>
              <a:t>‹N›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711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3C828-73A2-4DD6-819B-649A616BE44C}" type="datetimeFigureOut">
              <a:rPr lang="zh-CN" altLang="en-US"/>
              <a:pPr>
                <a:defRPr/>
              </a:pPr>
              <a:t>2016/11/19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A48FE-7293-4918-A647-62D7C1ED51E8}" type="slidenum">
              <a:rPr lang="zh-CN" altLang="en-US"/>
              <a:pPr/>
              <a:t>‹N›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3550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2B84C-F63C-4F16-B236-46B4AED86E47}" type="datetimeFigureOut">
              <a:rPr lang="zh-CN" altLang="en-US"/>
              <a:pPr>
                <a:defRPr/>
              </a:pPr>
              <a:t>2016/11/19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9570EE-954C-448E-8EEF-5EF04F3D3E76}" type="slidenum">
              <a:rPr lang="zh-CN" altLang="en-US"/>
              <a:pPr/>
              <a:t>‹N›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9886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0E750C5-B20D-4AC6-8749-874FD3BEC82B}" type="datetimeFigureOut">
              <a:rPr lang="zh-CN" altLang="en-US"/>
              <a:pPr>
                <a:defRPr/>
              </a:pPr>
              <a:t>2016/11/19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44D7C6D-AF8C-4008-9F5D-6B72D0D9DD37}" type="slidenum">
              <a:rPr lang="zh-CN" altLang="en-US"/>
              <a:pPr/>
              <a:t>‹N›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椭圆 35"/>
          <p:cNvSpPr/>
          <p:nvPr/>
        </p:nvSpPr>
        <p:spPr>
          <a:xfrm>
            <a:off x="1862138" y="-804863"/>
            <a:ext cx="8467725" cy="8467726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olidFill>
                <a:srgbClr val="000000"/>
              </a:solidFill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2074863" y="-592138"/>
            <a:ext cx="8042275" cy="8042276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olidFill>
                <a:srgbClr val="FFFFFF"/>
              </a:solidFill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50" name="圆角矩形 49"/>
          <p:cNvSpPr/>
          <p:nvPr/>
        </p:nvSpPr>
        <p:spPr bwMode="auto">
          <a:xfrm>
            <a:off x="5735638" y="5408613"/>
            <a:ext cx="539750" cy="1071562"/>
          </a:xfrm>
          <a:prstGeom prst="roundRect">
            <a:avLst>
              <a:gd name="adj" fmla="val 50000"/>
            </a:avLst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olidFill>
                <a:srgbClr val="000000"/>
              </a:solidFill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53" name="矩形 52"/>
          <p:cNvSpPr/>
          <p:nvPr/>
        </p:nvSpPr>
        <p:spPr bwMode="auto">
          <a:xfrm>
            <a:off x="5919788" y="6464300"/>
            <a:ext cx="161925" cy="3333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olidFill>
                <a:srgbClr val="FFFFFF"/>
              </a:solidFill>
              <a:latin typeface="華康黑體 Std W3" pitchFamily="34" charset="-120"/>
              <a:ea typeface="華康黑體 Std W3" pitchFamily="34" charset="-120"/>
            </a:endParaRPr>
          </a:p>
        </p:txBody>
      </p:sp>
      <p:sp>
        <p:nvSpPr>
          <p:cNvPr id="2054" name="文本框 54"/>
          <p:cNvSpPr txBox="1">
            <a:spLocks noChangeArrowheads="1"/>
          </p:cNvSpPr>
          <p:nvPr/>
        </p:nvSpPr>
        <p:spPr bwMode="auto">
          <a:xfrm rot="5400000">
            <a:off x="5678488" y="5826125"/>
            <a:ext cx="698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>
                <a:latin typeface="華康黑體 Std W3" pitchFamily="34" charset="-120"/>
                <a:ea typeface="華康黑體 Std W3" pitchFamily="34" charset="-120"/>
              </a:rPr>
              <a:t>→</a:t>
            </a:r>
          </a:p>
        </p:txBody>
      </p:sp>
      <p:grpSp>
        <p:nvGrpSpPr>
          <p:cNvPr id="2055" name="组合 6"/>
          <p:cNvGrpSpPr>
            <a:grpSpLocks/>
          </p:cNvGrpSpPr>
          <p:nvPr/>
        </p:nvGrpSpPr>
        <p:grpSpPr bwMode="auto">
          <a:xfrm>
            <a:off x="3756025" y="3068638"/>
            <a:ext cx="4133850" cy="719137"/>
            <a:chOff x="5407310" y="3068585"/>
            <a:chExt cx="1490262" cy="444893"/>
          </a:xfrm>
        </p:grpSpPr>
        <p:sp>
          <p:nvSpPr>
            <p:cNvPr id="2059" name="矩形 4"/>
            <p:cNvSpPr>
              <a:spLocks noChangeArrowheads="1"/>
            </p:cNvSpPr>
            <p:nvPr/>
          </p:nvSpPr>
          <p:spPr bwMode="auto">
            <a:xfrm>
              <a:off x="5424112" y="3068585"/>
              <a:ext cx="1381699" cy="285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algn="ctr" eaLnBrk="1" hangingPunct="1"/>
              <a:r>
                <a:rPr lang="zh-TW" altLang="en-US" sz="2400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你好 </a:t>
              </a:r>
              <a:r>
                <a:rPr lang="en-US" altLang="zh-TW" sz="2400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! </a:t>
              </a:r>
              <a:r>
                <a:rPr lang="zh-TW" altLang="en-US" sz="2400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我們一起學義大利文</a:t>
              </a:r>
              <a:endParaRPr lang="zh-CN" altLang="en-US" sz="2400">
                <a:latin typeface="華康黑體 Std W3" pitchFamily="34" charset="-120"/>
                <a:ea typeface="華康黑體 Std W3" pitchFamily="34" charset="-120"/>
                <a:cs typeface="迷你简汉真广标" charset="0"/>
              </a:endParaRPr>
            </a:p>
          </p:txBody>
        </p:sp>
        <p:sp>
          <p:nvSpPr>
            <p:cNvPr id="2060" name="矩形 5"/>
            <p:cNvSpPr>
              <a:spLocks noChangeArrowheads="1"/>
            </p:cNvSpPr>
            <p:nvPr/>
          </p:nvSpPr>
          <p:spPr bwMode="auto">
            <a:xfrm>
              <a:off x="5407310" y="3317056"/>
              <a:ext cx="1490262" cy="196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400">
                  <a:latin typeface="華康黑體 Std W3" pitchFamily="34" charset="-120"/>
                  <a:ea typeface="華康黑體 Std W3" pitchFamily="34" charset="-120"/>
                </a:rPr>
                <a:t>      Ciao, impariamo insieme l’italiano </a:t>
              </a:r>
              <a:endParaRPr lang="zh-CN" altLang="en-US" sz="1400">
                <a:latin typeface="華康黑體 Std W3" pitchFamily="34" charset="-120"/>
                <a:ea typeface="華康黑體 Std W3" pitchFamily="34" charset="-120"/>
              </a:endParaRPr>
            </a:p>
          </p:txBody>
        </p:sp>
      </p:grpSp>
      <p:sp>
        <p:nvSpPr>
          <p:cNvPr id="2056" name="文字方塊 31"/>
          <p:cNvSpPr txBox="1">
            <a:spLocks noChangeArrowheads="1"/>
          </p:cNvSpPr>
          <p:nvPr/>
        </p:nvSpPr>
        <p:spPr bwMode="auto">
          <a:xfrm>
            <a:off x="3576638" y="1565275"/>
            <a:ext cx="50387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8000"/>
              <a:t>意大利</a:t>
            </a:r>
            <a:r>
              <a:rPr lang="zh-TW" altLang="en-US" sz="8000">
                <a:solidFill>
                  <a:srgbClr val="000000"/>
                </a:solidFill>
                <a:latin typeface="華康細黑體(P)" pitchFamily="2" charset="-120"/>
                <a:ea typeface="華康儷中宋" pitchFamily="1" charset="-120"/>
              </a:rPr>
              <a:t>文</a:t>
            </a:r>
          </a:p>
        </p:txBody>
      </p:sp>
      <p:cxnSp>
        <p:nvCxnSpPr>
          <p:cNvPr id="34" name="直線接點 33"/>
          <p:cNvCxnSpPr/>
          <p:nvPr/>
        </p:nvCxnSpPr>
        <p:spPr>
          <a:xfrm>
            <a:off x="2855913" y="2889250"/>
            <a:ext cx="6480175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3576638" y="2889250"/>
            <a:ext cx="5038725" cy="1793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群組 17"/>
          <p:cNvGrpSpPr>
            <a:grpSpLocks/>
          </p:cNvGrpSpPr>
          <p:nvPr/>
        </p:nvGrpSpPr>
        <p:grpSpPr bwMode="auto">
          <a:xfrm>
            <a:off x="-744538" y="200025"/>
            <a:ext cx="13500101" cy="460375"/>
            <a:chOff x="-744000" y="493894"/>
            <a:chExt cx="13500000" cy="460825"/>
          </a:xfrm>
        </p:grpSpPr>
        <p:sp>
          <p:nvSpPr>
            <p:cNvPr id="11311" name="矩形 4"/>
            <p:cNvSpPr>
              <a:spLocks noChangeArrowheads="1"/>
            </p:cNvSpPr>
            <p:nvPr/>
          </p:nvSpPr>
          <p:spPr bwMode="auto">
            <a:xfrm>
              <a:off x="535500" y="493894"/>
              <a:ext cx="3156987" cy="338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/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你好 </a:t>
              </a:r>
              <a:r>
                <a:rPr lang="en-US" altLang="zh-TW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! 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我們一起學</a:t>
              </a:r>
              <a:r>
                <a:rPr lang="zh-CN" altLang="en-US" sz="1600">
                  <a:ea typeface="華康黑體 Std W3" pitchFamily="34" charset="-120"/>
                  <a:cs typeface="迷你简汉真广标" charset="0"/>
                </a:rPr>
                <a:t>意大利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文</a:t>
              </a:r>
              <a:endParaRPr lang="zh-CN" altLang="en-US" sz="1600" b="1">
                <a:latin typeface="華康黑體 Std W3" pitchFamily="34" charset="-120"/>
                <a:ea typeface="華康黑體 Std W3" pitchFamily="34" charset="-120"/>
                <a:cs typeface="迷你简汉真广标" charset="0"/>
              </a:endParaRPr>
            </a:p>
          </p:txBody>
        </p:sp>
        <p:sp>
          <p:nvSpPr>
            <p:cNvPr id="11312" name="矩形 19"/>
            <p:cNvSpPr>
              <a:spLocks noChangeArrowheads="1"/>
            </p:cNvSpPr>
            <p:nvPr/>
          </p:nvSpPr>
          <p:spPr bwMode="auto">
            <a:xfrm>
              <a:off x="3756529" y="549519"/>
              <a:ext cx="7694555" cy="246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000">
                  <a:latin typeface="華康黑體 Std W3" pitchFamily="34" charset="-120"/>
                  <a:ea typeface="華康黑體 Std W3" pitchFamily="34" charset="-120"/>
                </a:rPr>
                <a:t>Ciao, impariamo insieme l’italiano </a:t>
              </a:r>
              <a:endParaRPr lang="zh-CN" altLang="en-US" sz="100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1" name="直線接點 20"/>
            <p:cNvCxnSpPr/>
            <p:nvPr/>
          </p:nvCxnSpPr>
          <p:spPr>
            <a:xfrm>
              <a:off x="-744000" y="908637"/>
              <a:ext cx="13500000" cy="0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516467" y="908637"/>
              <a:ext cx="358772" cy="4608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1267" name="矩形 3"/>
          <p:cNvSpPr>
            <a:spLocks noChangeArrowheads="1"/>
          </p:cNvSpPr>
          <p:nvPr/>
        </p:nvSpPr>
        <p:spPr bwMode="auto">
          <a:xfrm>
            <a:off x="0" y="558800"/>
            <a:ext cx="1219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800">
                <a:latin typeface="Calibri" panose="020F0502020204030204" pitchFamily="34" charset="0"/>
                <a:ea typeface="華康黑體 Std W7" pitchFamily="34" charset="-120"/>
              </a:rPr>
              <a:t>Le preposizioni </a:t>
            </a:r>
            <a:r>
              <a:rPr lang="zh-TW" altLang="en-US" sz="4800">
                <a:latin typeface="華康黑體 Std W7" pitchFamily="34" charset="-120"/>
                <a:ea typeface="華康黑體 Std W7" pitchFamily="34" charset="-120"/>
              </a:rPr>
              <a:t>介系詞</a:t>
            </a:r>
          </a:p>
        </p:txBody>
      </p:sp>
      <p:sp>
        <p:nvSpPr>
          <p:cNvPr id="24" name="矩形 23"/>
          <p:cNvSpPr/>
          <p:nvPr/>
        </p:nvSpPr>
        <p:spPr>
          <a:xfrm>
            <a:off x="2328863" y="1276350"/>
            <a:ext cx="7713662" cy="4603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>
              <a:solidFill>
                <a:srgbClr val="FFFFFF"/>
              </a:solidFill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893763" y="1455738"/>
          <a:ext cx="10763250" cy="5211762"/>
        </p:xfrm>
        <a:graphic>
          <a:graphicData uri="http://schemas.openxmlformats.org/drawingml/2006/table">
            <a:tbl>
              <a:tblPr/>
              <a:tblGrid>
                <a:gridCol w="2152650">
                  <a:extLst>
                    <a:ext uri="{9D8B030D-6E8A-4147-A177-3AD203B41FA5}">
                      <a16:colId xmlns:a16="http://schemas.microsoft.com/office/drawing/2014/main" val="621060009"/>
                    </a:ext>
                  </a:extLst>
                </a:gridCol>
                <a:gridCol w="3827462">
                  <a:extLst>
                    <a:ext uri="{9D8B030D-6E8A-4147-A177-3AD203B41FA5}">
                      <a16:colId xmlns:a16="http://schemas.microsoft.com/office/drawing/2014/main" val="60193873"/>
                    </a:ext>
                  </a:extLst>
                </a:gridCol>
                <a:gridCol w="4783138">
                  <a:extLst>
                    <a:ext uri="{9D8B030D-6E8A-4147-A177-3AD203B41FA5}">
                      <a16:colId xmlns:a16="http://schemas.microsoft.com/office/drawing/2014/main" val="1220709702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介系詞</a:t>
                      </a:r>
                      <a:endParaRPr kumimoji="0" lang="en-US" altLang="zh-TW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中文</a:t>
                      </a:r>
                      <a:endParaRPr kumimoji="0" lang="en-US" altLang="zh-TW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例句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0692407"/>
                  </a:ext>
                </a:extLst>
              </a:tr>
              <a:tr h="639763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a (at)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到</a:t>
                      </a: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~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、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在</a:t>
                      </a: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~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後面接場所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、城市、或時間</a:t>
                      </a: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Vado </a:t>
                      </a: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a</a:t>
                      </a: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 scuola. 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我去學校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Il treno parte </a:t>
                      </a: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alle</a:t>
                      </a: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 6. 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那班火車六點出發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387189"/>
                  </a:ext>
                </a:extLst>
              </a:tr>
              <a:tr h="639763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in (in)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在</a:t>
                      </a: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~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後面接封閉的地方</a:t>
                      </a:r>
                      <a:r>
                        <a:rPr kumimoji="0" lang="zh-TW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 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、或一段時間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Andiamo </a:t>
                      </a: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in </a:t>
                      </a: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montagna 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我們去山上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Siamo</a:t>
                      </a: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 in </a:t>
                      </a: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vacanza. 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我們在渡假中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5993477"/>
                  </a:ext>
                </a:extLst>
              </a:tr>
              <a:tr h="639763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di (of)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~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的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  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表示所屬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Questo libro e’ </a:t>
                      </a: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di</a:t>
                      </a: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 Anna. 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這本書是</a:t>
                      </a: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Anna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的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Lui e’ </a:t>
                      </a: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di</a:t>
                      </a: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 Roma. 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他是羅馬人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994458"/>
                  </a:ext>
                </a:extLst>
              </a:tr>
              <a:tr h="639763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da (from)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從</a:t>
                      </a: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~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表示地點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、距離、時間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Parto </a:t>
                      </a: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da</a:t>
                      </a: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 Parigi. 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我從巴黎離開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Abito a Roma </a:t>
                      </a: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da</a:t>
                      </a: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 due anni.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我</a:t>
                      </a: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2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年前起住在羅馬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9759446"/>
                  </a:ext>
                </a:extLst>
              </a:tr>
              <a:tr h="639763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per (for,to)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為了</a:t>
                      </a: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~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、給</a:t>
                      </a: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~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表示目的、理由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Parte </a:t>
                      </a: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per</a:t>
                      </a: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 Milano. 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我離開去米蘭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Avete un tavolo </a:t>
                      </a: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per</a:t>
                      </a: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 tre? 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你們有三人的空桌嗎</a:t>
                      </a: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?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303827"/>
                  </a:ext>
                </a:extLst>
              </a:tr>
              <a:tr h="639763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con (with)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在一起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表示陪伴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、或東西混在一起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Vieni </a:t>
                      </a: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con</a:t>
                      </a: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 me.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你和我一起去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Il gelato </a:t>
                      </a: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con</a:t>
                      </a: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 la panna. 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冰淇淋加鮮奶油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909530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su (on)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在</a:t>
                      </a: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~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之上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Sul </a:t>
                      </a: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tavolo. 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在桌上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517504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fra (between)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在</a:t>
                      </a: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~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之間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Torno </a:t>
                      </a: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fra</a:t>
                      </a: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 due ore. 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我兩小時之內回來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264074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群組 17"/>
          <p:cNvGrpSpPr>
            <a:grpSpLocks/>
          </p:cNvGrpSpPr>
          <p:nvPr/>
        </p:nvGrpSpPr>
        <p:grpSpPr bwMode="auto">
          <a:xfrm>
            <a:off x="-744538" y="200025"/>
            <a:ext cx="13500101" cy="460375"/>
            <a:chOff x="-744000" y="493894"/>
            <a:chExt cx="13500000" cy="460825"/>
          </a:xfrm>
        </p:grpSpPr>
        <p:sp>
          <p:nvSpPr>
            <p:cNvPr id="12316" name="矩形 4"/>
            <p:cNvSpPr>
              <a:spLocks noChangeArrowheads="1"/>
            </p:cNvSpPr>
            <p:nvPr/>
          </p:nvSpPr>
          <p:spPr bwMode="auto">
            <a:xfrm>
              <a:off x="535500" y="493894"/>
              <a:ext cx="3156987" cy="338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/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你好 </a:t>
              </a:r>
              <a:r>
                <a:rPr lang="en-US" altLang="zh-TW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! 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我們一起學</a:t>
              </a:r>
              <a:r>
                <a:rPr lang="zh-CN" altLang="en-US" sz="1600">
                  <a:ea typeface="華康黑體 Std W3" pitchFamily="34" charset="-120"/>
                  <a:cs typeface="迷你简汉真广标" charset="0"/>
                </a:rPr>
                <a:t>意大利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文</a:t>
              </a:r>
              <a:endParaRPr lang="zh-CN" altLang="en-US" sz="1600" b="1">
                <a:latin typeface="華康黑體 Std W3" pitchFamily="34" charset="-120"/>
                <a:ea typeface="華康黑體 Std W3" pitchFamily="34" charset="-120"/>
                <a:cs typeface="迷你简汉真广标" charset="0"/>
              </a:endParaRPr>
            </a:p>
          </p:txBody>
        </p:sp>
        <p:sp>
          <p:nvSpPr>
            <p:cNvPr id="12317" name="矩形 19"/>
            <p:cNvSpPr>
              <a:spLocks noChangeArrowheads="1"/>
            </p:cNvSpPr>
            <p:nvPr/>
          </p:nvSpPr>
          <p:spPr bwMode="auto">
            <a:xfrm>
              <a:off x="3756529" y="549519"/>
              <a:ext cx="7694555" cy="246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000">
                  <a:latin typeface="華康黑體 Std W3" pitchFamily="34" charset="-120"/>
                  <a:ea typeface="華康黑體 Std W3" pitchFamily="34" charset="-120"/>
                </a:rPr>
                <a:t>Ciao, impariamo insieme l’italiano </a:t>
              </a:r>
              <a:endParaRPr lang="zh-CN" altLang="en-US" sz="100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1" name="直線接點 20"/>
            <p:cNvCxnSpPr/>
            <p:nvPr/>
          </p:nvCxnSpPr>
          <p:spPr>
            <a:xfrm>
              <a:off x="-744000" y="908637"/>
              <a:ext cx="13500000" cy="0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516467" y="908637"/>
              <a:ext cx="358772" cy="4608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3943350" y="1814513"/>
            <a:ext cx="3587750" cy="4603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>
              <a:solidFill>
                <a:srgbClr val="FFFFFF"/>
              </a:solidFill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893763" y="2532063"/>
          <a:ext cx="10225087" cy="1055687"/>
        </p:xfrm>
        <a:graphic>
          <a:graphicData uri="http://schemas.openxmlformats.org/drawingml/2006/table">
            <a:tbl>
              <a:tblPr/>
              <a:tblGrid>
                <a:gridCol w="1614487">
                  <a:extLst>
                    <a:ext uri="{9D8B030D-6E8A-4147-A177-3AD203B41FA5}">
                      <a16:colId xmlns:a16="http://schemas.microsoft.com/office/drawing/2014/main" val="1998850694"/>
                    </a:ext>
                  </a:extLst>
                </a:gridCol>
                <a:gridCol w="1614488">
                  <a:extLst>
                    <a:ext uri="{9D8B030D-6E8A-4147-A177-3AD203B41FA5}">
                      <a16:colId xmlns:a16="http://schemas.microsoft.com/office/drawing/2014/main" val="228712779"/>
                    </a:ext>
                  </a:extLst>
                </a:gridCol>
                <a:gridCol w="1793875">
                  <a:extLst>
                    <a:ext uri="{9D8B030D-6E8A-4147-A177-3AD203B41FA5}">
                      <a16:colId xmlns:a16="http://schemas.microsoft.com/office/drawing/2014/main" val="432562198"/>
                    </a:ext>
                  </a:extLst>
                </a:gridCol>
                <a:gridCol w="1614487">
                  <a:extLst>
                    <a:ext uri="{9D8B030D-6E8A-4147-A177-3AD203B41FA5}">
                      <a16:colId xmlns:a16="http://schemas.microsoft.com/office/drawing/2014/main" val="2538126192"/>
                    </a:ext>
                  </a:extLst>
                </a:gridCol>
                <a:gridCol w="1793875">
                  <a:extLst>
                    <a:ext uri="{9D8B030D-6E8A-4147-A177-3AD203B41FA5}">
                      <a16:colId xmlns:a16="http://schemas.microsoft.com/office/drawing/2014/main" val="9773060"/>
                    </a:ext>
                  </a:extLst>
                </a:gridCol>
                <a:gridCol w="1793875">
                  <a:extLst>
                    <a:ext uri="{9D8B030D-6E8A-4147-A177-3AD203B41FA5}">
                      <a16:colId xmlns:a16="http://schemas.microsoft.com/office/drawing/2014/main" val="3775012734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我</a:t>
                      </a:r>
                      <a:endParaRPr kumimoji="0" lang="en-US" altLang="zh-TW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43" marB="45743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你</a:t>
                      </a:r>
                      <a:endParaRPr kumimoji="0" lang="en-US" altLang="zh-TW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43" marB="45743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他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/</a:t>
                      </a: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她</a:t>
                      </a:r>
                      <a:endParaRPr kumimoji="0" lang="en-US" altLang="zh-TW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43" marB="45743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我們</a:t>
                      </a:r>
                      <a:endParaRPr kumimoji="0" lang="en-US" altLang="zh-TW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43" marB="45743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 你們</a:t>
                      </a:r>
                      <a:endParaRPr kumimoji="0" lang="en-US" altLang="zh-TW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43" marB="45743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他們</a:t>
                      </a:r>
                      <a:endParaRPr kumimoji="0" lang="zh-TW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43" marB="45743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5060453"/>
                  </a:ext>
                </a:extLst>
              </a:tr>
              <a:tr h="598488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io</a:t>
                      </a:r>
                    </a:p>
                  </a:txBody>
                  <a:tcPr marT="45743" marB="45743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tu</a:t>
                      </a:r>
                    </a:p>
                  </a:txBody>
                  <a:tcPr marT="45743" marB="45743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lui/lei </a:t>
                      </a:r>
                    </a:p>
                  </a:txBody>
                  <a:tcPr marT="45743" marB="45743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noi</a:t>
                      </a:r>
                    </a:p>
                  </a:txBody>
                  <a:tcPr marT="45743" marB="45743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voi</a:t>
                      </a:r>
                    </a:p>
                  </a:txBody>
                  <a:tcPr marT="45743" marB="45743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loro</a:t>
                      </a:r>
                    </a:p>
                  </a:txBody>
                  <a:tcPr marT="45743" marB="45743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413952"/>
                  </a:ext>
                </a:extLst>
              </a:tr>
            </a:tbl>
          </a:graphicData>
        </a:graphic>
      </p:graphicFrame>
      <p:sp>
        <p:nvSpPr>
          <p:cNvPr id="12315" name="矩形 3"/>
          <p:cNvSpPr>
            <a:spLocks noChangeArrowheads="1"/>
          </p:cNvSpPr>
          <p:nvPr/>
        </p:nvSpPr>
        <p:spPr bwMode="auto">
          <a:xfrm>
            <a:off x="-361950" y="917575"/>
            <a:ext cx="1219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800" b="1">
                <a:latin typeface="Calibri" panose="020F0502020204030204" pitchFamily="34" charset="0"/>
                <a:ea typeface="華康黑體 Std W7" pitchFamily="34" charset="-120"/>
              </a:rPr>
              <a:t>Soggetto </a:t>
            </a:r>
            <a:r>
              <a:rPr lang="zh-TW" altLang="en-US" sz="4800" b="1">
                <a:latin typeface="Calibri" panose="020F0502020204030204" pitchFamily="34" charset="0"/>
                <a:ea typeface="華康黑體 Std W7" pitchFamily="34" charset="-120"/>
              </a:rPr>
              <a:t>主詞</a:t>
            </a:r>
            <a:r>
              <a:rPr lang="en-US" altLang="zh-TW" sz="4800" b="1">
                <a:latin typeface="華康黑體 Std W7" pitchFamily="34" charset="-120"/>
                <a:ea typeface="華康黑體 Std W7" pitchFamily="34" charset="-120"/>
              </a:rPr>
              <a:t> </a:t>
            </a:r>
            <a:endParaRPr lang="zh-TW" altLang="en-US" sz="4800">
              <a:latin typeface="華康黑體 Std W7" pitchFamily="34" charset="-120"/>
              <a:ea typeface="華康黑體 Std W7" pitchFamily="34" charset="-12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群組 17"/>
          <p:cNvGrpSpPr>
            <a:grpSpLocks/>
          </p:cNvGrpSpPr>
          <p:nvPr/>
        </p:nvGrpSpPr>
        <p:grpSpPr bwMode="auto">
          <a:xfrm>
            <a:off x="-744538" y="200025"/>
            <a:ext cx="13500101" cy="460375"/>
            <a:chOff x="-744000" y="493894"/>
            <a:chExt cx="13500000" cy="460825"/>
          </a:xfrm>
        </p:grpSpPr>
        <p:sp>
          <p:nvSpPr>
            <p:cNvPr id="13360" name="矩形 4"/>
            <p:cNvSpPr>
              <a:spLocks noChangeArrowheads="1"/>
            </p:cNvSpPr>
            <p:nvPr/>
          </p:nvSpPr>
          <p:spPr bwMode="auto">
            <a:xfrm>
              <a:off x="535500" y="493894"/>
              <a:ext cx="3156987" cy="338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/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你好 </a:t>
              </a:r>
              <a:r>
                <a:rPr lang="en-US" altLang="zh-TW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! 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我們一起學</a:t>
              </a:r>
              <a:r>
                <a:rPr lang="zh-CN" altLang="en-US" sz="1600">
                  <a:ea typeface="華康黑體 Std W3" pitchFamily="34" charset="-120"/>
                  <a:cs typeface="迷你简汉真广标" charset="0"/>
                </a:rPr>
                <a:t>意大利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文</a:t>
              </a:r>
              <a:endParaRPr lang="zh-CN" altLang="en-US" sz="1600" b="1">
                <a:latin typeface="華康黑體 Std W3" pitchFamily="34" charset="-120"/>
                <a:ea typeface="華康黑體 Std W3" pitchFamily="34" charset="-120"/>
                <a:cs typeface="迷你简汉真广标" charset="0"/>
              </a:endParaRPr>
            </a:p>
          </p:txBody>
        </p:sp>
        <p:sp>
          <p:nvSpPr>
            <p:cNvPr id="13361" name="矩形 19"/>
            <p:cNvSpPr>
              <a:spLocks noChangeArrowheads="1"/>
            </p:cNvSpPr>
            <p:nvPr/>
          </p:nvSpPr>
          <p:spPr bwMode="auto">
            <a:xfrm>
              <a:off x="3756529" y="549519"/>
              <a:ext cx="7694555" cy="246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000">
                  <a:latin typeface="華康黑體 Std W3" pitchFamily="34" charset="-120"/>
                  <a:ea typeface="華康黑體 Std W3" pitchFamily="34" charset="-120"/>
                </a:rPr>
                <a:t>Ciao, impariamo insieme l’italiano </a:t>
              </a:r>
              <a:endParaRPr lang="zh-CN" altLang="en-US" sz="100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1" name="直線接點 20"/>
            <p:cNvCxnSpPr/>
            <p:nvPr/>
          </p:nvCxnSpPr>
          <p:spPr>
            <a:xfrm>
              <a:off x="-744000" y="908637"/>
              <a:ext cx="13500000" cy="0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516467" y="908637"/>
              <a:ext cx="358772" cy="4608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3315" name="矩形 3"/>
          <p:cNvSpPr>
            <a:spLocks noChangeArrowheads="1"/>
          </p:cNvSpPr>
          <p:nvPr/>
        </p:nvSpPr>
        <p:spPr bwMode="auto">
          <a:xfrm>
            <a:off x="0" y="558800"/>
            <a:ext cx="1219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800" b="1">
                <a:latin typeface="Calibri" panose="020F0502020204030204" pitchFamily="34" charset="0"/>
                <a:ea typeface="華康黑體 Std W7" pitchFamily="34" charset="-120"/>
              </a:rPr>
              <a:t>Verbi regolari </a:t>
            </a:r>
            <a:r>
              <a:rPr lang="zh-TW" altLang="en-US" sz="4800" b="1">
                <a:latin typeface="Calibri" panose="020F0502020204030204" pitchFamily="34" charset="0"/>
                <a:ea typeface="華康黑體 Std W7" pitchFamily="34" charset="-120"/>
              </a:rPr>
              <a:t>規則</a:t>
            </a:r>
            <a:r>
              <a:rPr lang="zh-TW" altLang="en-US" sz="4800">
                <a:latin typeface="華康黑體 Std W7" pitchFamily="34" charset="-120"/>
                <a:ea typeface="華康黑體 Std W7" pitchFamily="34" charset="-120"/>
              </a:rPr>
              <a:t>動詞</a:t>
            </a:r>
          </a:p>
        </p:txBody>
      </p:sp>
      <p:sp>
        <p:nvSpPr>
          <p:cNvPr id="24" name="矩形 23"/>
          <p:cNvSpPr/>
          <p:nvPr/>
        </p:nvSpPr>
        <p:spPr>
          <a:xfrm>
            <a:off x="2508250" y="1276350"/>
            <a:ext cx="7713663" cy="4603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>
              <a:solidFill>
                <a:srgbClr val="FFFFFF"/>
              </a:solidFill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1970088" y="2173288"/>
          <a:ext cx="8128000" cy="4122737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8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主詞</a:t>
                      </a:r>
                      <a:endParaRPr kumimoji="0" lang="en-US" altLang="zh-TW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Arriv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are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 </a:t>
                      </a: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到達</a:t>
                      </a:r>
                      <a:endParaRPr kumimoji="0" lang="en-US" altLang="zh-TW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華康黑體 Std W7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Prend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ere</a:t>
                      </a: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 </a:t>
                      </a: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拿</a:t>
                      </a:r>
                      <a:endParaRPr kumimoji="0" lang="zh-TW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華康黑體 Std W7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Part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ire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 </a:t>
                      </a: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離開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arriv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prend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part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arriv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prend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part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8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lui/lei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arriv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prend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part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noi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arriv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iamo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prend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iamo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part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iamo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8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voi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arriv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prend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part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8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loro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arriv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ano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prend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ono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part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ono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359" name="Rectangle 9"/>
          <p:cNvSpPr>
            <a:spLocks noChangeArrowheads="1"/>
          </p:cNvSpPr>
          <p:nvPr/>
        </p:nvSpPr>
        <p:spPr bwMode="auto">
          <a:xfrm>
            <a:off x="1970088" y="1635125"/>
            <a:ext cx="71643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2400" b="1">
                <a:latin typeface="Calibri" panose="020F0502020204030204" pitchFamily="34" charset="0"/>
                <a:ea typeface="華康黑體 Std W7" pitchFamily="34" charset="-120"/>
              </a:rPr>
              <a:t>義大利文的規則動詞大約可分</a:t>
            </a:r>
            <a:r>
              <a:rPr lang="en-US" altLang="zh-TW" sz="2400" b="1">
                <a:latin typeface="Calibri" panose="020F0502020204030204" pitchFamily="34" charset="0"/>
                <a:ea typeface="華康黑體 Std W7" pitchFamily="34" charset="-120"/>
              </a:rPr>
              <a:t>-are, -ere, -ire</a:t>
            </a:r>
            <a:r>
              <a:rPr lang="zh-TW" altLang="en-US" sz="2400" b="1">
                <a:latin typeface="Calibri" panose="020F0502020204030204" pitchFamily="34" charset="0"/>
                <a:ea typeface="華康黑體 Std W7" pitchFamily="34" charset="-120"/>
              </a:rPr>
              <a:t>字尾三類</a:t>
            </a:r>
            <a:endParaRPr lang="zh-TW" altLang="en-US" sz="2400">
              <a:latin typeface="華康黑體 Std W7" pitchFamily="34" charset="-120"/>
              <a:ea typeface="華康黑體 Std W7" pitchFamily="34" charset="-12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群組 17"/>
          <p:cNvGrpSpPr>
            <a:grpSpLocks/>
          </p:cNvGrpSpPr>
          <p:nvPr/>
        </p:nvGrpSpPr>
        <p:grpSpPr bwMode="auto">
          <a:xfrm>
            <a:off x="-744538" y="200025"/>
            <a:ext cx="13500101" cy="460375"/>
            <a:chOff x="-744000" y="493894"/>
            <a:chExt cx="13500000" cy="460825"/>
          </a:xfrm>
        </p:grpSpPr>
        <p:sp>
          <p:nvSpPr>
            <p:cNvPr id="14383" name="矩形 4"/>
            <p:cNvSpPr>
              <a:spLocks noChangeArrowheads="1"/>
            </p:cNvSpPr>
            <p:nvPr/>
          </p:nvSpPr>
          <p:spPr bwMode="auto">
            <a:xfrm>
              <a:off x="535500" y="493894"/>
              <a:ext cx="3156987" cy="338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/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你好 </a:t>
              </a:r>
              <a:r>
                <a:rPr lang="en-US" altLang="zh-TW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! 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我們一起學</a:t>
              </a:r>
              <a:r>
                <a:rPr lang="zh-CN" altLang="en-US" sz="1600">
                  <a:ea typeface="華康黑體 Std W3" pitchFamily="34" charset="-120"/>
                  <a:cs typeface="迷你简汉真广标" charset="0"/>
                </a:rPr>
                <a:t>意大利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文</a:t>
              </a:r>
              <a:endParaRPr lang="zh-CN" altLang="en-US" sz="1600" b="1">
                <a:latin typeface="華康黑體 Std W3" pitchFamily="34" charset="-120"/>
                <a:ea typeface="華康黑體 Std W3" pitchFamily="34" charset="-120"/>
                <a:cs typeface="迷你简汉真广标" charset="0"/>
              </a:endParaRPr>
            </a:p>
          </p:txBody>
        </p:sp>
        <p:sp>
          <p:nvSpPr>
            <p:cNvPr id="14384" name="矩形 19"/>
            <p:cNvSpPr>
              <a:spLocks noChangeArrowheads="1"/>
            </p:cNvSpPr>
            <p:nvPr/>
          </p:nvSpPr>
          <p:spPr bwMode="auto">
            <a:xfrm>
              <a:off x="3756529" y="549519"/>
              <a:ext cx="7694555" cy="246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000">
                  <a:latin typeface="華康黑體 Std W3" pitchFamily="34" charset="-120"/>
                  <a:ea typeface="華康黑體 Std W3" pitchFamily="34" charset="-120"/>
                </a:rPr>
                <a:t>Ciao, impariamo insieme l’italiano </a:t>
              </a:r>
              <a:endParaRPr lang="zh-CN" altLang="en-US" sz="100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1" name="直線接點 20"/>
            <p:cNvCxnSpPr/>
            <p:nvPr/>
          </p:nvCxnSpPr>
          <p:spPr>
            <a:xfrm>
              <a:off x="-744000" y="908637"/>
              <a:ext cx="13500000" cy="0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516467" y="908637"/>
              <a:ext cx="358772" cy="4608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339" name="矩形 3"/>
          <p:cNvSpPr>
            <a:spLocks noChangeArrowheads="1"/>
          </p:cNvSpPr>
          <p:nvPr/>
        </p:nvSpPr>
        <p:spPr bwMode="auto">
          <a:xfrm>
            <a:off x="0" y="558800"/>
            <a:ext cx="1219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800" b="1">
                <a:latin typeface="Calibri" panose="020F0502020204030204" pitchFamily="34" charset="0"/>
                <a:ea typeface="華康黑體 Std W7" pitchFamily="34" charset="-120"/>
              </a:rPr>
              <a:t>Verbi regolari </a:t>
            </a:r>
            <a:r>
              <a:rPr lang="zh-TW" altLang="en-US" sz="4800" b="1">
                <a:latin typeface="Calibri" panose="020F0502020204030204" pitchFamily="34" charset="0"/>
                <a:ea typeface="華康黑體 Std W7" pitchFamily="34" charset="-120"/>
              </a:rPr>
              <a:t>規則</a:t>
            </a:r>
            <a:r>
              <a:rPr lang="zh-TW" altLang="en-US" sz="4800">
                <a:latin typeface="華康黑體 Std W7" pitchFamily="34" charset="-120"/>
                <a:ea typeface="華康黑體 Std W7" pitchFamily="34" charset="-120"/>
              </a:rPr>
              <a:t>動詞</a:t>
            </a:r>
          </a:p>
        </p:txBody>
      </p:sp>
      <p:sp>
        <p:nvSpPr>
          <p:cNvPr id="24" name="矩形 23"/>
          <p:cNvSpPr/>
          <p:nvPr/>
        </p:nvSpPr>
        <p:spPr>
          <a:xfrm>
            <a:off x="2508250" y="1276350"/>
            <a:ext cx="7713663" cy="4603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>
              <a:solidFill>
                <a:srgbClr val="FFFFFF"/>
              </a:solidFill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1611313" y="1993900"/>
          <a:ext cx="8789987" cy="4122738"/>
        </p:xfrm>
        <a:graphic>
          <a:graphicData uri="http://schemas.openxmlformats.org/drawingml/2006/table">
            <a:tbl>
              <a:tblPr/>
              <a:tblGrid>
                <a:gridCol w="2197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8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7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7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主詞</a:t>
                      </a:r>
                      <a:endParaRPr kumimoji="0" lang="en-US" altLang="zh-TW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Am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are </a:t>
                      </a: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愛</a:t>
                      </a:r>
                      <a:endParaRPr kumimoji="0" lang="en-US" altLang="zh-TW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華康黑體 Std W7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ved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ere</a:t>
                      </a: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 </a:t>
                      </a: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看</a:t>
                      </a:r>
                      <a:endParaRPr kumimoji="0" lang="zh-TW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華康黑體 Std W7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sent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ire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 </a:t>
                      </a: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感覺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;</a:t>
                      </a: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am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ved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sent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am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ved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sent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lui/lei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am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ved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sent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noi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am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iamo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ved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iamo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sent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iamo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voi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am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ved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sent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loro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am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ano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ved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ono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sent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ono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群組 17"/>
          <p:cNvGrpSpPr>
            <a:grpSpLocks/>
          </p:cNvGrpSpPr>
          <p:nvPr/>
        </p:nvGrpSpPr>
        <p:grpSpPr bwMode="auto">
          <a:xfrm>
            <a:off x="-744538" y="200025"/>
            <a:ext cx="13500101" cy="460375"/>
            <a:chOff x="-744000" y="493894"/>
            <a:chExt cx="13500000" cy="460825"/>
          </a:xfrm>
        </p:grpSpPr>
        <p:sp>
          <p:nvSpPr>
            <p:cNvPr id="15407" name="矩形 4"/>
            <p:cNvSpPr>
              <a:spLocks noChangeArrowheads="1"/>
            </p:cNvSpPr>
            <p:nvPr/>
          </p:nvSpPr>
          <p:spPr bwMode="auto">
            <a:xfrm>
              <a:off x="535500" y="493894"/>
              <a:ext cx="3156987" cy="338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/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你好 </a:t>
              </a:r>
              <a:r>
                <a:rPr lang="en-US" altLang="zh-TW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! 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我們一起學</a:t>
              </a:r>
              <a:r>
                <a:rPr lang="zh-CN" altLang="en-US" sz="1600">
                  <a:ea typeface="華康黑體 Std W3" pitchFamily="34" charset="-120"/>
                  <a:cs typeface="迷你简汉真广标" charset="0"/>
                </a:rPr>
                <a:t>意大利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文</a:t>
              </a:r>
              <a:endParaRPr lang="zh-CN" altLang="en-US" sz="1600" b="1">
                <a:latin typeface="華康黑體 Std W3" pitchFamily="34" charset="-120"/>
                <a:ea typeface="華康黑體 Std W3" pitchFamily="34" charset="-120"/>
                <a:cs typeface="迷你简汉真广标" charset="0"/>
              </a:endParaRPr>
            </a:p>
          </p:txBody>
        </p:sp>
        <p:sp>
          <p:nvSpPr>
            <p:cNvPr id="15408" name="矩形 19"/>
            <p:cNvSpPr>
              <a:spLocks noChangeArrowheads="1"/>
            </p:cNvSpPr>
            <p:nvPr/>
          </p:nvSpPr>
          <p:spPr bwMode="auto">
            <a:xfrm>
              <a:off x="3756529" y="549519"/>
              <a:ext cx="7694555" cy="246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000">
                  <a:latin typeface="華康黑體 Std W3" pitchFamily="34" charset="-120"/>
                  <a:ea typeface="華康黑體 Std W3" pitchFamily="34" charset="-120"/>
                </a:rPr>
                <a:t>Ciao, impariamo insieme l’italiano </a:t>
              </a:r>
              <a:endParaRPr lang="zh-CN" altLang="en-US" sz="100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1" name="直線接點 20"/>
            <p:cNvCxnSpPr/>
            <p:nvPr/>
          </p:nvCxnSpPr>
          <p:spPr>
            <a:xfrm>
              <a:off x="-744000" y="908637"/>
              <a:ext cx="13500000" cy="0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516467" y="908637"/>
              <a:ext cx="358772" cy="4608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5363" name="矩形 3"/>
          <p:cNvSpPr>
            <a:spLocks noChangeArrowheads="1"/>
          </p:cNvSpPr>
          <p:nvPr/>
        </p:nvSpPr>
        <p:spPr bwMode="auto">
          <a:xfrm>
            <a:off x="-182563" y="738188"/>
            <a:ext cx="12192001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800" b="1">
                <a:latin typeface="Calibri" panose="020F0502020204030204" pitchFamily="34" charset="0"/>
                <a:ea typeface="華康黑體 Std W7" pitchFamily="34" charset="-120"/>
              </a:rPr>
              <a:t>Verbi irregolare </a:t>
            </a:r>
            <a:r>
              <a:rPr lang="zh-TW" altLang="en-US" sz="4800" b="1">
                <a:latin typeface="Calibri" panose="020F0502020204030204" pitchFamily="34" charset="0"/>
                <a:ea typeface="華康黑體 Std W7" pitchFamily="34" charset="-120"/>
              </a:rPr>
              <a:t>不規則</a:t>
            </a:r>
            <a:r>
              <a:rPr lang="zh-TW" altLang="en-US" sz="4800">
                <a:latin typeface="華康黑體 Std W7" pitchFamily="34" charset="-120"/>
                <a:ea typeface="華康黑體 Std W7" pitchFamily="34" charset="-120"/>
              </a:rPr>
              <a:t>動詞</a:t>
            </a:r>
          </a:p>
        </p:txBody>
      </p:sp>
      <p:sp>
        <p:nvSpPr>
          <p:cNvPr id="24" name="矩形 23"/>
          <p:cNvSpPr/>
          <p:nvPr/>
        </p:nvSpPr>
        <p:spPr>
          <a:xfrm>
            <a:off x="2328863" y="1635125"/>
            <a:ext cx="7713662" cy="4603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>
              <a:solidFill>
                <a:srgbClr val="FFFFFF"/>
              </a:solidFill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1970088" y="2173288"/>
          <a:ext cx="8128000" cy="4122737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8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主詞</a:t>
                      </a:r>
                      <a:endParaRPr kumimoji="0" lang="en-US" altLang="zh-TW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av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ere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 </a:t>
                      </a: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有</a:t>
                      </a:r>
                      <a:endParaRPr kumimoji="0" lang="en-US" altLang="zh-TW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華康黑體 Std W7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ess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ere</a:t>
                      </a: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 </a:t>
                      </a: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是</a:t>
                      </a:r>
                      <a:endParaRPr kumimoji="0" lang="zh-TW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華康黑體 Std W7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cap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ire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 </a:t>
                      </a: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ho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E60012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sono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cap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isco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hai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sei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cap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isci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8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lui/lei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E60012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ha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E’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cap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isce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noi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E60012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abbiamo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siamo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cap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iamo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8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voi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E60012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avete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siete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cap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8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loro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E60012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hanno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sono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cap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iscono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群組 17"/>
          <p:cNvGrpSpPr>
            <a:grpSpLocks/>
          </p:cNvGrpSpPr>
          <p:nvPr/>
        </p:nvGrpSpPr>
        <p:grpSpPr bwMode="auto">
          <a:xfrm>
            <a:off x="-744538" y="200025"/>
            <a:ext cx="13500101" cy="460375"/>
            <a:chOff x="-744000" y="493894"/>
            <a:chExt cx="13500000" cy="460825"/>
          </a:xfrm>
        </p:grpSpPr>
        <p:sp>
          <p:nvSpPr>
            <p:cNvPr id="16431" name="矩形 4"/>
            <p:cNvSpPr>
              <a:spLocks noChangeArrowheads="1"/>
            </p:cNvSpPr>
            <p:nvPr/>
          </p:nvSpPr>
          <p:spPr bwMode="auto">
            <a:xfrm>
              <a:off x="535500" y="493894"/>
              <a:ext cx="3156987" cy="338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/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你好 </a:t>
              </a:r>
              <a:r>
                <a:rPr lang="en-US" altLang="zh-TW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! 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我們一起學</a:t>
              </a:r>
              <a:r>
                <a:rPr lang="zh-CN" altLang="en-US" sz="1600">
                  <a:ea typeface="華康黑體 Std W3" pitchFamily="34" charset="-120"/>
                  <a:cs typeface="迷你简汉真广标" charset="0"/>
                </a:rPr>
                <a:t>意大利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文</a:t>
              </a:r>
              <a:endParaRPr lang="zh-CN" altLang="en-US" sz="1600" b="1">
                <a:latin typeface="華康黑體 Std W3" pitchFamily="34" charset="-120"/>
                <a:ea typeface="華康黑體 Std W3" pitchFamily="34" charset="-120"/>
                <a:cs typeface="迷你简汉真广标" charset="0"/>
              </a:endParaRPr>
            </a:p>
          </p:txBody>
        </p:sp>
        <p:sp>
          <p:nvSpPr>
            <p:cNvPr id="16432" name="矩形 19"/>
            <p:cNvSpPr>
              <a:spLocks noChangeArrowheads="1"/>
            </p:cNvSpPr>
            <p:nvPr/>
          </p:nvSpPr>
          <p:spPr bwMode="auto">
            <a:xfrm>
              <a:off x="3756529" y="549519"/>
              <a:ext cx="7694555" cy="246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000">
                  <a:latin typeface="華康黑體 Std W3" pitchFamily="34" charset="-120"/>
                  <a:ea typeface="華康黑體 Std W3" pitchFamily="34" charset="-120"/>
                </a:rPr>
                <a:t>Ciao, impariamo insieme l’italiano </a:t>
              </a:r>
              <a:endParaRPr lang="zh-CN" altLang="en-US" sz="100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1" name="直線接點 20"/>
            <p:cNvCxnSpPr/>
            <p:nvPr/>
          </p:nvCxnSpPr>
          <p:spPr>
            <a:xfrm>
              <a:off x="-744000" y="908637"/>
              <a:ext cx="13500000" cy="0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516467" y="908637"/>
              <a:ext cx="358772" cy="4608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6387" name="矩形 3"/>
          <p:cNvSpPr>
            <a:spLocks noChangeArrowheads="1"/>
          </p:cNvSpPr>
          <p:nvPr/>
        </p:nvSpPr>
        <p:spPr bwMode="auto">
          <a:xfrm>
            <a:off x="-182563" y="738188"/>
            <a:ext cx="12192001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800" b="1">
                <a:latin typeface="Calibri" panose="020F0502020204030204" pitchFamily="34" charset="0"/>
                <a:ea typeface="華康黑體 Std W7" pitchFamily="34" charset="-120"/>
              </a:rPr>
              <a:t>Verbi irregolari </a:t>
            </a:r>
            <a:r>
              <a:rPr lang="zh-TW" altLang="en-US" sz="4800" b="1">
                <a:latin typeface="Calibri" panose="020F0502020204030204" pitchFamily="34" charset="0"/>
                <a:ea typeface="華康黑體 Std W7" pitchFamily="34" charset="-120"/>
              </a:rPr>
              <a:t>不規則</a:t>
            </a:r>
            <a:r>
              <a:rPr lang="zh-TW" altLang="en-US" sz="4800">
                <a:latin typeface="華康黑體 Std W7" pitchFamily="34" charset="-120"/>
                <a:ea typeface="華康黑體 Std W7" pitchFamily="34" charset="-120"/>
              </a:rPr>
              <a:t>動詞</a:t>
            </a:r>
          </a:p>
        </p:txBody>
      </p:sp>
      <p:sp>
        <p:nvSpPr>
          <p:cNvPr id="24" name="矩形 23"/>
          <p:cNvSpPr/>
          <p:nvPr/>
        </p:nvSpPr>
        <p:spPr>
          <a:xfrm>
            <a:off x="2328863" y="1635125"/>
            <a:ext cx="7713662" cy="4603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>
              <a:solidFill>
                <a:srgbClr val="FFFFFF"/>
              </a:solidFill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1970088" y="2173288"/>
          <a:ext cx="8128000" cy="4122737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8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主詞</a:t>
                      </a:r>
                      <a:endParaRPr kumimoji="0" lang="en-US" altLang="zh-TW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And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are</a:t>
                      </a: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去</a:t>
                      </a:r>
                      <a:endParaRPr kumimoji="0" lang="en-US" altLang="zh-TW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華康黑體 Std W7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d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are</a:t>
                      </a: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 </a:t>
                      </a: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給予</a:t>
                      </a:r>
                      <a:endParaRPr kumimoji="0" lang="zh-TW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華康黑體 Std W7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f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are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 </a:t>
                      </a: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vado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E60012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faccio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vai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dai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fai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8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lui/lei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E60012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fa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華康黑體 Std W7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noi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and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E60012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iamo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d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iamo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facciamo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華康黑體 Std W7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8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voi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and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E60012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d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f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8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loro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E60012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vanno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d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anno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f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anno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群組 17"/>
          <p:cNvGrpSpPr>
            <a:grpSpLocks/>
          </p:cNvGrpSpPr>
          <p:nvPr/>
        </p:nvGrpSpPr>
        <p:grpSpPr bwMode="auto">
          <a:xfrm>
            <a:off x="-744538" y="200025"/>
            <a:ext cx="13500101" cy="460375"/>
            <a:chOff x="-744000" y="493894"/>
            <a:chExt cx="13500000" cy="460825"/>
          </a:xfrm>
        </p:grpSpPr>
        <p:sp>
          <p:nvSpPr>
            <p:cNvPr id="17439" name="矩形 4"/>
            <p:cNvSpPr>
              <a:spLocks noChangeArrowheads="1"/>
            </p:cNvSpPr>
            <p:nvPr/>
          </p:nvSpPr>
          <p:spPr bwMode="auto">
            <a:xfrm>
              <a:off x="535500" y="493894"/>
              <a:ext cx="3156987" cy="338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/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你好 </a:t>
              </a:r>
              <a:r>
                <a:rPr lang="en-US" altLang="zh-TW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! 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我們一起學</a:t>
              </a:r>
              <a:r>
                <a:rPr lang="zh-CN" altLang="en-US" sz="1600">
                  <a:ea typeface="華康黑體 Std W3" pitchFamily="34" charset="-120"/>
                  <a:cs typeface="迷你简汉真广标" charset="0"/>
                </a:rPr>
                <a:t>意大利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文</a:t>
              </a:r>
              <a:endParaRPr lang="zh-CN" altLang="en-US" sz="1600" b="1">
                <a:latin typeface="華康黑體 Std W3" pitchFamily="34" charset="-120"/>
                <a:ea typeface="華康黑體 Std W3" pitchFamily="34" charset="-120"/>
                <a:cs typeface="迷你简汉真广标" charset="0"/>
              </a:endParaRPr>
            </a:p>
          </p:txBody>
        </p:sp>
        <p:sp>
          <p:nvSpPr>
            <p:cNvPr id="17440" name="矩形 19"/>
            <p:cNvSpPr>
              <a:spLocks noChangeArrowheads="1"/>
            </p:cNvSpPr>
            <p:nvPr/>
          </p:nvSpPr>
          <p:spPr bwMode="auto">
            <a:xfrm>
              <a:off x="3756529" y="549519"/>
              <a:ext cx="7694555" cy="246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000">
                  <a:latin typeface="華康黑體 Std W3" pitchFamily="34" charset="-120"/>
                  <a:ea typeface="華康黑體 Std W3" pitchFamily="34" charset="-120"/>
                </a:rPr>
                <a:t>Ciao, impariamo insieme l’italiano </a:t>
              </a:r>
              <a:endParaRPr lang="zh-CN" altLang="en-US" sz="100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1" name="直線接點 20"/>
            <p:cNvCxnSpPr/>
            <p:nvPr/>
          </p:nvCxnSpPr>
          <p:spPr>
            <a:xfrm>
              <a:off x="-744000" y="908637"/>
              <a:ext cx="13500000" cy="0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516467" y="908637"/>
              <a:ext cx="358772" cy="4608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7411" name="矩形 3"/>
          <p:cNvSpPr>
            <a:spLocks noChangeArrowheads="1"/>
          </p:cNvSpPr>
          <p:nvPr/>
        </p:nvSpPr>
        <p:spPr bwMode="auto">
          <a:xfrm>
            <a:off x="0" y="558800"/>
            <a:ext cx="1219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800" b="1">
                <a:latin typeface="華康黑體 Std W7" pitchFamily="34" charset="-120"/>
                <a:ea typeface="華康黑體 Std W7" pitchFamily="34" charset="-120"/>
              </a:rPr>
              <a:t>Verbo Fare</a:t>
            </a:r>
            <a:r>
              <a:rPr lang="zh-TW" altLang="en-US" sz="4800" b="1">
                <a:latin typeface="華康黑體 Std W7" pitchFamily="34" charset="-120"/>
                <a:ea typeface="華康黑體 Std W7" pitchFamily="34" charset="-120"/>
              </a:rPr>
              <a:t> 動詞時態</a:t>
            </a:r>
            <a:endParaRPr lang="zh-TW" altLang="en-US" sz="4800">
              <a:latin typeface="華康黑體 Std W7" pitchFamily="34" charset="-120"/>
              <a:ea typeface="華康黑體 Std W7" pitchFamily="34" charset="-120"/>
            </a:endParaRPr>
          </a:p>
        </p:txBody>
      </p:sp>
      <p:sp>
        <p:nvSpPr>
          <p:cNvPr id="24" name="矩形 23"/>
          <p:cNvSpPr/>
          <p:nvPr/>
        </p:nvSpPr>
        <p:spPr>
          <a:xfrm flipV="1">
            <a:off x="3035300" y="1449388"/>
            <a:ext cx="5919788" cy="4603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>
              <a:solidFill>
                <a:srgbClr val="FFFFFF"/>
              </a:solidFill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1955800" y="1809750"/>
          <a:ext cx="8820150" cy="4094163"/>
        </p:xfrm>
        <a:graphic>
          <a:graphicData uri="http://schemas.openxmlformats.org/drawingml/2006/table">
            <a:tbl>
              <a:tblPr/>
              <a:tblGrid>
                <a:gridCol w="4410075">
                  <a:extLst>
                    <a:ext uri="{9D8B030D-6E8A-4147-A177-3AD203B41FA5}">
                      <a16:colId xmlns:a16="http://schemas.microsoft.com/office/drawing/2014/main" val="2982505915"/>
                    </a:ext>
                  </a:extLst>
                </a:gridCol>
                <a:gridCol w="4410075">
                  <a:extLst>
                    <a:ext uri="{9D8B030D-6E8A-4147-A177-3AD203B41FA5}">
                      <a16:colId xmlns:a16="http://schemas.microsoft.com/office/drawing/2014/main" val="3771122694"/>
                    </a:ext>
                  </a:extLst>
                </a:gridCol>
              </a:tblGrid>
              <a:tr h="627063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Presente</a:t>
                      </a:r>
                      <a:r>
                        <a:rPr kumimoji="0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  做 </a:t>
                      </a: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(do)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現在式</a:t>
                      </a:r>
                      <a:endParaRPr kumimoji="0" lang="en-US" altLang="zh-TW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Passato prossimo</a:t>
                      </a:r>
                      <a:r>
                        <a:rPr kumimoji="0" lang="zh-TW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  做 </a:t>
                      </a:r>
                      <a:r>
                        <a:rPr kumimoji="0" lang="en-US" altLang="zh-TW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(have done)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近過去式 </a:t>
                      </a:r>
                      <a:endParaRPr kumimoji="0" lang="zh-TW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黑體 Std W7" pitchFamily="34" charset="-120"/>
                        <a:ea typeface="華康黑體 Std W7" pitchFamily="34" charset="-12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7263375"/>
                  </a:ext>
                </a:extLst>
              </a:tr>
              <a:tr h="577850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Io faccio  </a:t>
                      </a: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我做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Io ho fatto </a:t>
                      </a: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我已經做  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149165"/>
                  </a:ext>
                </a:extLst>
              </a:tr>
              <a:tr h="577850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Tu fai</a:t>
                      </a: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 你做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Tu hai fatto </a:t>
                      </a: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你已經做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0446921"/>
                  </a:ext>
                </a:extLst>
              </a:tr>
              <a:tr h="577850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Egli/Ella fa’  </a:t>
                      </a: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他</a:t>
                      </a: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/</a:t>
                      </a: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她們做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Egli/Ella ha  fatto  </a:t>
                      </a: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他</a:t>
                      </a: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/</a:t>
                      </a: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她已經做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9794929"/>
                  </a:ext>
                </a:extLst>
              </a:tr>
              <a:tr h="508000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Noi facciamo </a:t>
                      </a: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我們做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Noi abbiamo fatto </a:t>
                      </a: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我們已經做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9158667"/>
                  </a:ext>
                </a:extLst>
              </a:tr>
              <a:tr h="577850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Voi fate </a:t>
                      </a: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你們做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Voi avete  fatto </a:t>
                      </a: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你們已經做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672243"/>
                  </a:ext>
                </a:extLst>
              </a:tr>
              <a:tr h="577850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Essi fanno </a:t>
                      </a: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他們做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Essi hanno fatto </a:t>
                      </a: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他們已經做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80951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群組 17"/>
          <p:cNvGrpSpPr>
            <a:grpSpLocks/>
          </p:cNvGrpSpPr>
          <p:nvPr/>
        </p:nvGrpSpPr>
        <p:grpSpPr bwMode="auto">
          <a:xfrm>
            <a:off x="-744538" y="200025"/>
            <a:ext cx="13500101" cy="460375"/>
            <a:chOff x="-744000" y="493894"/>
            <a:chExt cx="13500000" cy="460825"/>
          </a:xfrm>
        </p:grpSpPr>
        <p:sp>
          <p:nvSpPr>
            <p:cNvPr id="18471" name="矩形 4"/>
            <p:cNvSpPr>
              <a:spLocks noChangeArrowheads="1"/>
            </p:cNvSpPr>
            <p:nvPr/>
          </p:nvSpPr>
          <p:spPr bwMode="auto">
            <a:xfrm>
              <a:off x="535500" y="493894"/>
              <a:ext cx="3156987" cy="338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/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你好 </a:t>
              </a:r>
              <a:r>
                <a:rPr lang="en-US" altLang="zh-TW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! 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我們一起學</a:t>
              </a:r>
              <a:r>
                <a:rPr lang="zh-CN" altLang="en-US" sz="1600">
                  <a:ea typeface="華康黑體 Std W3" pitchFamily="34" charset="-120"/>
                  <a:cs typeface="迷你简汉真广标" charset="0"/>
                </a:rPr>
                <a:t>意大利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文</a:t>
              </a:r>
              <a:endParaRPr lang="zh-CN" altLang="en-US" sz="1600" b="1">
                <a:latin typeface="華康黑體 Std W3" pitchFamily="34" charset="-120"/>
                <a:ea typeface="華康黑體 Std W3" pitchFamily="34" charset="-120"/>
                <a:cs typeface="迷你简汉真广标" charset="0"/>
              </a:endParaRPr>
            </a:p>
          </p:txBody>
        </p:sp>
        <p:sp>
          <p:nvSpPr>
            <p:cNvPr id="18472" name="矩形 19"/>
            <p:cNvSpPr>
              <a:spLocks noChangeArrowheads="1"/>
            </p:cNvSpPr>
            <p:nvPr/>
          </p:nvSpPr>
          <p:spPr bwMode="auto">
            <a:xfrm>
              <a:off x="3756529" y="549519"/>
              <a:ext cx="7694555" cy="246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000">
                  <a:latin typeface="華康黑體 Std W3" pitchFamily="34" charset="-120"/>
                  <a:ea typeface="華康黑體 Std W3" pitchFamily="34" charset="-120"/>
                </a:rPr>
                <a:t>Ciao, impariamo insieme l’italiano </a:t>
              </a:r>
              <a:endParaRPr lang="zh-CN" altLang="en-US" sz="100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1" name="直線接點 20"/>
            <p:cNvCxnSpPr/>
            <p:nvPr/>
          </p:nvCxnSpPr>
          <p:spPr>
            <a:xfrm>
              <a:off x="-744000" y="908637"/>
              <a:ext cx="13500000" cy="0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516467" y="908637"/>
              <a:ext cx="358772" cy="4608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3035300" y="1449388"/>
            <a:ext cx="6300788" cy="4603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>
              <a:solidFill>
                <a:srgbClr val="FFFFFF"/>
              </a:solidFill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95325" y="1809750"/>
          <a:ext cx="10620375" cy="4479925"/>
        </p:xfrm>
        <a:graphic>
          <a:graphicData uri="http://schemas.openxmlformats.org/drawingml/2006/table">
            <a:tbl>
              <a:tblPr/>
              <a:tblGrid>
                <a:gridCol w="3540125">
                  <a:extLst>
                    <a:ext uri="{9D8B030D-6E8A-4147-A177-3AD203B41FA5}">
                      <a16:colId xmlns:a16="http://schemas.microsoft.com/office/drawing/2014/main" val="3573648615"/>
                    </a:ext>
                  </a:extLst>
                </a:gridCol>
                <a:gridCol w="3540125">
                  <a:extLst>
                    <a:ext uri="{9D8B030D-6E8A-4147-A177-3AD203B41FA5}">
                      <a16:colId xmlns:a16="http://schemas.microsoft.com/office/drawing/2014/main" val="2584095380"/>
                    </a:ext>
                  </a:extLst>
                </a:gridCol>
                <a:gridCol w="3540125">
                  <a:extLst>
                    <a:ext uri="{9D8B030D-6E8A-4147-A177-3AD203B41FA5}">
                      <a16:colId xmlns:a16="http://schemas.microsoft.com/office/drawing/2014/main" val="1073775018"/>
                    </a:ext>
                  </a:extLst>
                </a:gridCol>
              </a:tblGrid>
              <a:tr h="639763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Imperfetto </a:t>
                      </a:r>
                      <a:r>
                        <a:rPr kumimoji="0" lang="zh-TW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 </a:t>
                      </a: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(did)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未完成過去式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Passato Remoto  (had done)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遠過去式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黑體 Std W7" pitchFamily="34" charset="-120"/>
                        <a:ea typeface="華康黑體 Std W7" pitchFamily="34" charset="-12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Trapassato prossimo (had done)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遠愈過去式</a:t>
                      </a:r>
                      <a:endParaRPr kumimoji="0" lang="en-US" altLang="zh-TW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6211979"/>
                  </a:ext>
                </a:extLst>
              </a:tr>
              <a:tr h="439738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Io facevo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我過去做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Io feci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 我過去已經做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 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Io avevo fatto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 我很久以前做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 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438820"/>
                  </a:ext>
                </a:extLst>
              </a:tr>
              <a:tr h="639763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Tu facevi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你過去做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Tu facesti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你過去已經做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Tu avevi fatto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你很久以前做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848643"/>
                  </a:ext>
                </a:extLst>
              </a:tr>
              <a:tr h="600075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Egli faceva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他過去做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Egli fece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他過去已經做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Egli aveva fatto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他</a:t>
                      </a: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/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她很久以前做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347577"/>
                  </a:ext>
                </a:extLst>
              </a:tr>
              <a:tr h="639763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Noi facevamo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我們過去做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Noi facemmo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我們過去已經做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Noi avevamo fatto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我們很久以前做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2553397"/>
                  </a:ext>
                </a:extLst>
              </a:tr>
              <a:tr h="639763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Voi facevate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你們過去做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Voi faceste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我們過去已經做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Voi avevate fatto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你們很久以前做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973138"/>
                  </a:ext>
                </a:extLst>
              </a:tr>
              <a:tr h="639763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Essi facevano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他們過去做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Essi fecero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他們過去已經做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Essi avevano fatto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他們很久以前做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2684929"/>
                  </a:ext>
                </a:extLst>
              </a:tr>
            </a:tbl>
          </a:graphicData>
        </a:graphic>
      </p:graphicFrame>
      <p:sp>
        <p:nvSpPr>
          <p:cNvPr id="18470" name="矩形 3"/>
          <p:cNvSpPr>
            <a:spLocks noChangeArrowheads="1"/>
          </p:cNvSpPr>
          <p:nvPr/>
        </p:nvSpPr>
        <p:spPr bwMode="auto">
          <a:xfrm>
            <a:off x="0" y="558800"/>
            <a:ext cx="1219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800" b="1">
                <a:latin typeface="華康黑體 Std W7" pitchFamily="34" charset="-120"/>
                <a:ea typeface="華康黑體 Std W7" pitchFamily="34" charset="-120"/>
              </a:rPr>
              <a:t>Verbo Fare</a:t>
            </a:r>
            <a:r>
              <a:rPr lang="zh-TW" altLang="en-US" sz="4800" b="1">
                <a:latin typeface="華康黑體 Std W7" pitchFamily="34" charset="-120"/>
                <a:ea typeface="華康黑體 Std W7" pitchFamily="34" charset="-120"/>
              </a:rPr>
              <a:t> 動詞時態</a:t>
            </a:r>
            <a:endParaRPr lang="zh-TW" altLang="en-US" sz="4800">
              <a:latin typeface="華康黑體 Std W7" pitchFamily="34" charset="-120"/>
              <a:ea typeface="華康黑體 Std W7" pitchFamily="34" charset="-12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群組 17"/>
          <p:cNvGrpSpPr>
            <a:grpSpLocks/>
          </p:cNvGrpSpPr>
          <p:nvPr/>
        </p:nvGrpSpPr>
        <p:grpSpPr bwMode="auto">
          <a:xfrm>
            <a:off x="-744538" y="200025"/>
            <a:ext cx="13500101" cy="460375"/>
            <a:chOff x="-744000" y="493894"/>
            <a:chExt cx="13500000" cy="460825"/>
          </a:xfrm>
        </p:grpSpPr>
        <p:sp>
          <p:nvSpPr>
            <p:cNvPr id="19487" name="矩形 4"/>
            <p:cNvSpPr>
              <a:spLocks noChangeArrowheads="1"/>
            </p:cNvSpPr>
            <p:nvPr/>
          </p:nvSpPr>
          <p:spPr bwMode="auto">
            <a:xfrm>
              <a:off x="535500" y="493894"/>
              <a:ext cx="3156987" cy="338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/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你好 </a:t>
              </a:r>
              <a:r>
                <a:rPr lang="en-US" altLang="zh-TW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! 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我們一起學</a:t>
              </a:r>
              <a:r>
                <a:rPr lang="zh-CN" altLang="en-US" sz="1600">
                  <a:ea typeface="華康黑體 Std W3" pitchFamily="34" charset="-120"/>
                  <a:cs typeface="迷你简汉真广标" charset="0"/>
                </a:rPr>
                <a:t>意大利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文</a:t>
              </a:r>
              <a:endParaRPr lang="zh-CN" altLang="en-US" sz="1600" b="1">
                <a:latin typeface="華康黑體 Std W3" pitchFamily="34" charset="-120"/>
                <a:ea typeface="華康黑體 Std W3" pitchFamily="34" charset="-120"/>
                <a:cs typeface="迷你简汉真广标" charset="0"/>
              </a:endParaRPr>
            </a:p>
          </p:txBody>
        </p:sp>
        <p:sp>
          <p:nvSpPr>
            <p:cNvPr id="19488" name="矩形 19"/>
            <p:cNvSpPr>
              <a:spLocks noChangeArrowheads="1"/>
            </p:cNvSpPr>
            <p:nvPr/>
          </p:nvSpPr>
          <p:spPr bwMode="auto">
            <a:xfrm>
              <a:off x="3756529" y="549519"/>
              <a:ext cx="7694555" cy="246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000">
                  <a:latin typeface="華康黑體 Std W3" pitchFamily="34" charset="-120"/>
                  <a:ea typeface="華康黑體 Std W3" pitchFamily="34" charset="-120"/>
                </a:rPr>
                <a:t>Ciao, impariamo insieme l’italiano </a:t>
              </a:r>
              <a:endParaRPr lang="zh-CN" altLang="en-US" sz="100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1" name="直線接點 20"/>
            <p:cNvCxnSpPr/>
            <p:nvPr/>
          </p:nvCxnSpPr>
          <p:spPr>
            <a:xfrm>
              <a:off x="-744000" y="908637"/>
              <a:ext cx="13500000" cy="0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516467" y="908637"/>
              <a:ext cx="358772" cy="4608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3035300" y="1449388"/>
            <a:ext cx="6994525" cy="4603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>
              <a:solidFill>
                <a:srgbClr val="FFFFFF"/>
              </a:solidFill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1955800" y="1809750"/>
          <a:ext cx="8999538" cy="4794250"/>
        </p:xfrm>
        <a:graphic>
          <a:graphicData uri="http://schemas.openxmlformats.org/drawingml/2006/table">
            <a:tbl>
              <a:tblPr/>
              <a:tblGrid>
                <a:gridCol w="4140200">
                  <a:extLst>
                    <a:ext uri="{9D8B030D-6E8A-4147-A177-3AD203B41FA5}">
                      <a16:colId xmlns:a16="http://schemas.microsoft.com/office/drawing/2014/main" val="1195269412"/>
                    </a:ext>
                  </a:extLst>
                </a:gridCol>
                <a:gridCol w="4859338">
                  <a:extLst>
                    <a:ext uri="{9D8B030D-6E8A-4147-A177-3AD203B41FA5}">
                      <a16:colId xmlns:a16="http://schemas.microsoft.com/office/drawing/2014/main" val="2241782707"/>
                    </a:ext>
                  </a:extLst>
                </a:gridCol>
              </a:tblGrid>
              <a:tr h="639763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Futuro semplice</a:t>
                      </a:r>
                      <a:r>
                        <a:rPr kumimoji="0" lang="zh-TW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 </a:t>
                      </a: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(will do)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簡單將來式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Futuro anteriore (will have done)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先將來式  </a:t>
                      </a:r>
                      <a:endParaRPr kumimoji="0" lang="en-US" altLang="zh-TW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1193476"/>
                  </a:ext>
                </a:extLst>
              </a:tr>
              <a:tr h="639763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Io faro’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我會做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Io avro’ fatto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 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我將來會做完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985846"/>
                  </a:ext>
                </a:extLst>
              </a:tr>
              <a:tr h="639763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Tu farai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你會做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Tu avrai fatto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你將來會做完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7161904"/>
                  </a:ext>
                </a:extLst>
              </a:tr>
              <a:tr h="700088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Egli/Ella fara’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他</a:t>
                      </a: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/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她會做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Egli avra’ fatto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他</a:t>
                      </a: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/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她將來會做完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197688"/>
                  </a:ext>
                </a:extLst>
              </a:tr>
              <a:tr h="720725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Noi faremo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我們會做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Noi avremo fatto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我們將來會做完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807783"/>
                  </a:ext>
                </a:extLst>
              </a:tr>
              <a:tr h="720725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Voi farete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你們會做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Voi avrete fatto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你們將來會做完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745609"/>
                  </a:ext>
                </a:extLst>
              </a:tr>
              <a:tr h="733425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Essi faranno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 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他們會做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Essi avranno fatto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他們將來會做完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6799367"/>
                  </a:ext>
                </a:extLst>
              </a:tr>
            </a:tbl>
          </a:graphicData>
        </a:graphic>
      </p:graphicFrame>
      <p:sp>
        <p:nvSpPr>
          <p:cNvPr id="19486" name="矩形 3"/>
          <p:cNvSpPr>
            <a:spLocks noChangeArrowheads="1"/>
          </p:cNvSpPr>
          <p:nvPr/>
        </p:nvSpPr>
        <p:spPr bwMode="auto">
          <a:xfrm>
            <a:off x="0" y="558800"/>
            <a:ext cx="1219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800" b="1">
                <a:latin typeface="華康黑體 Std W7" pitchFamily="34" charset="-120"/>
                <a:ea typeface="華康黑體 Std W7" pitchFamily="34" charset="-120"/>
              </a:rPr>
              <a:t>Verbo Fare</a:t>
            </a:r>
            <a:r>
              <a:rPr lang="zh-TW" altLang="en-US" sz="4800" b="1">
                <a:latin typeface="華康黑體 Std W7" pitchFamily="34" charset="-120"/>
                <a:ea typeface="華康黑體 Std W7" pitchFamily="34" charset="-120"/>
              </a:rPr>
              <a:t> 動詞時態</a:t>
            </a:r>
            <a:endParaRPr lang="zh-TW" altLang="en-US" sz="4800">
              <a:latin typeface="華康黑體 Std W7" pitchFamily="34" charset="-120"/>
              <a:ea typeface="華康黑體 Std W7" pitchFamily="34" charset="-12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群組 17"/>
          <p:cNvGrpSpPr>
            <a:grpSpLocks/>
          </p:cNvGrpSpPr>
          <p:nvPr/>
        </p:nvGrpSpPr>
        <p:grpSpPr bwMode="auto">
          <a:xfrm>
            <a:off x="-744538" y="200025"/>
            <a:ext cx="13500101" cy="460375"/>
            <a:chOff x="-744000" y="493894"/>
            <a:chExt cx="13500000" cy="460825"/>
          </a:xfrm>
        </p:grpSpPr>
        <p:sp>
          <p:nvSpPr>
            <p:cNvPr id="20511" name="矩形 4"/>
            <p:cNvSpPr>
              <a:spLocks noChangeArrowheads="1"/>
            </p:cNvSpPr>
            <p:nvPr/>
          </p:nvSpPr>
          <p:spPr bwMode="auto">
            <a:xfrm>
              <a:off x="535500" y="493894"/>
              <a:ext cx="3156987" cy="338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/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你好 </a:t>
              </a:r>
              <a:r>
                <a:rPr lang="en-US" altLang="zh-TW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! 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我們一起學</a:t>
              </a:r>
              <a:r>
                <a:rPr lang="zh-CN" altLang="en-US" sz="1600">
                  <a:ea typeface="華康黑體 Std W3" pitchFamily="34" charset="-120"/>
                  <a:cs typeface="迷你简汉真广标" charset="0"/>
                </a:rPr>
                <a:t>意大利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文</a:t>
              </a:r>
              <a:endParaRPr lang="zh-CN" altLang="en-US" sz="1600" b="1">
                <a:latin typeface="華康黑體 Std W3" pitchFamily="34" charset="-120"/>
                <a:ea typeface="華康黑體 Std W3" pitchFamily="34" charset="-120"/>
                <a:cs typeface="迷你简汉真广标" charset="0"/>
              </a:endParaRPr>
            </a:p>
          </p:txBody>
        </p:sp>
        <p:sp>
          <p:nvSpPr>
            <p:cNvPr id="20512" name="矩形 19"/>
            <p:cNvSpPr>
              <a:spLocks noChangeArrowheads="1"/>
            </p:cNvSpPr>
            <p:nvPr/>
          </p:nvSpPr>
          <p:spPr bwMode="auto">
            <a:xfrm>
              <a:off x="3756529" y="549519"/>
              <a:ext cx="7694555" cy="246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000">
                  <a:latin typeface="華康黑體 Std W3" pitchFamily="34" charset="-120"/>
                  <a:ea typeface="華康黑體 Std W3" pitchFamily="34" charset="-120"/>
                </a:rPr>
                <a:t>Ciao, impariamo insieme l’italiano </a:t>
              </a:r>
              <a:endParaRPr lang="zh-CN" altLang="en-US" sz="100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1" name="直線接點 20"/>
            <p:cNvCxnSpPr/>
            <p:nvPr/>
          </p:nvCxnSpPr>
          <p:spPr>
            <a:xfrm>
              <a:off x="-744000" y="908637"/>
              <a:ext cx="13500000" cy="0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516467" y="908637"/>
              <a:ext cx="358772" cy="4608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1970088" y="1635125"/>
            <a:ext cx="8610600" cy="4603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>
              <a:solidFill>
                <a:srgbClr val="FFFFFF"/>
              </a:solidFill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2773363" y="1828800"/>
          <a:ext cx="6645275" cy="4540250"/>
        </p:xfrm>
        <a:graphic>
          <a:graphicData uri="http://schemas.openxmlformats.org/drawingml/2006/table">
            <a:tbl>
              <a:tblPr/>
              <a:tblGrid>
                <a:gridCol w="3322637">
                  <a:extLst>
                    <a:ext uri="{9D8B030D-6E8A-4147-A177-3AD203B41FA5}">
                      <a16:colId xmlns:a16="http://schemas.microsoft.com/office/drawing/2014/main" val="1279104509"/>
                    </a:ext>
                  </a:extLst>
                </a:gridCol>
                <a:gridCol w="3322638">
                  <a:extLst>
                    <a:ext uri="{9D8B030D-6E8A-4147-A177-3AD203B41FA5}">
                      <a16:colId xmlns:a16="http://schemas.microsoft.com/office/drawing/2014/main" val="789249775"/>
                    </a:ext>
                  </a:extLst>
                </a:gridCol>
              </a:tblGrid>
              <a:tr h="700088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Condizionale presente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簡單條件式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Condizionale passato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簡單過去式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9413331"/>
                  </a:ext>
                </a:extLst>
              </a:tr>
              <a:tr h="639763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Io farei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我可能做 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Io avrei fatto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我要是以前做的話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738983"/>
                  </a:ext>
                </a:extLst>
              </a:tr>
              <a:tr h="639763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Tu faresti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你可能做 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Tu avresti fatto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你要是以前做的話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4129829"/>
                  </a:ext>
                </a:extLst>
              </a:tr>
              <a:tr h="639763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Egli/Ella farebbe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他</a:t>
                      </a: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/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她可能 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Egli avrebbe fatto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他</a:t>
                      </a: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/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她要是以前做的話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304821"/>
                  </a:ext>
                </a:extLst>
              </a:tr>
              <a:tr h="639763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Noi faremmo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我們可能做 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Noi avremmo fatto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我們要是以前做的話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2426245"/>
                  </a:ext>
                </a:extLst>
              </a:tr>
              <a:tr h="639763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Voi fareste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你們可能做 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Voi avreste fatto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你們要是以前做的話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536468"/>
                  </a:ext>
                </a:extLst>
              </a:tr>
              <a:tr h="639763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Essi farebbero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他們可能做 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Essi avrebbero fatto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他們要是以前做的話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489806"/>
                  </a:ext>
                </a:extLst>
              </a:tr>
            </a:tbl>
          </a:graphicData>
        </a:graphic>
      </p:graphicFrame>
      <p:sp>
        <p:nvSpPr>
          <p:cNvPr id="20510" name="矩形 3"/>
          <p:cNvSpPr>
            <a:spLocks noChangeArrowheads="1"/>
          </p:cNvSpPr>
          <p:nvPr/>
        </p:nvSpPr>
        <p:spPr bwMode="auto">
          <a:xfrm>
            <a:off x="0" y="558800"/>
            <a:ext cx="1219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800" b="1">
                <a:latin typeface="華康黑體 Std W7" pitchFamily="34" charset="-120"/>
                <a:ea typeface="華康黑體 Std W7" pitchFamily="34" charset="-120"/>
              </a:rPr>
              <a:t>Verbo Fare</a:t>
            </a:r>
            <a:r>
              <a:rPr lang="zh-TW" altLang="en-US" sz="4800" b="1">
                <a:latin typeface="華康黑體 Std W7" pitchFamily="34" charset="-120"/>
                <a:ea typeface="華康黑體 Std W7" pitchFamily="34" charset="-120"/>
              </a:rPr>
              <a:t> 動詞時態</a:t>
            </a:r>
            <a:endParaRPr lang="zh-TW" altLang="en-US" sz="4800">
              <a:latin typeface="華康黑體 Std W7" pitchFamily="34" charset="-120"/>
              <a:ea typeface="華康黑體 Std W7" pitchFamily="34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 bwMode="auto">
          <a:xfrm>
            <a:off x="1595438" y="1809750"/>
            <a:ext cx="8820150" cy="32385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1955800" y="2168525"/>
            <a:ext cx="3779838" cy="3041650"/>
          </a:xfrm>
          <a:prstGeom prst="rect">
            <a:avLst/>
          </a:prstGeom>
          <a:effectLst>
            <a:softEdge rad="6350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3078" name="矩形 3"/>
          <p:cNvSpPr>
            <a:spLocks noChangeArrowheads="1"/>
          </p:cNvSpPr>
          <p:nvPr/>
        </p:nvSpPr>
        <p:spPr bwMode="auto">
          <a:xfrm>
            <a:off x="5721350" y="1989138"/>
            <a:ext cx="46799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6000">
                <a:latin typeface="華康黑體 Std W7" pitchFamily="34" charset="-120"/>
                <a:ea typeface="華康儷中宋" pitchFamily="1" charset="-120"/>
              </a:rPr>
              <a:t>馬欣 老師</a:t>
            </a:r>
          </a:p>
        </p:txBody>
      </p:sp>
      <p:sp>
        <p:nvSpPr>
          <p:cNvPr id="3079" name="矩形 3"/>
          <p:cNvSpPr>
            <a:spLocks noChangeArrowheads="1"/>
          </p:cNvSpPr>
          <p:nvPr/>
        </p:nvSpPr>
        <p:spPr bwMode="auto">
          <a:xfrm>
            <a:off x="5721350" y="3787775"/>
            <a:ext cx="46799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en-US" altLang="zh-TW" sz="2100">
                <a:latin typeface="華康黑體 Std W3" pitchFamily="34" charset="-120"/>
                <a:ea typeface="華康黑體 Std W3" pitchFamily="34" charset="-120"/>
              </a:rPr>
              <a:t>Federico II, </a:t>
            </a:r>
          </a:p>
          <a:p>
            <a:pPr eaLnBrk="1" hangingPunct="1"/>
            <a:r>
              <a:rPr lang="zh-TW" altLang="en-US" sz="2100">
                <a:latin typeface="華康黑體 Std W3" pitchFamily="34" charset="-120"/>
                <a:ea typeface="華康黑體 Std W3" pitchFamily="34" charset="-120"/>
              </a:rPr>
              <a:t>國籍：義大利</a:t>
            </a:r>
          </a:p>
        </p:txBody>
      </p:sp>
      <p:sp>
        <p:nvSpPr>
          <p:cNvPr id="40" name="矩形 39"/>
          <p:cNvSpPr/>
          <p:nvPr/>
        </p:nvSpPr>
        <p:spPr>
          <a:xfrm flipV="1">
            <a:off x="5556250" y="3005138"/>
            <a:ext cx="4859338" cy="4445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>
              <a:solidFill>
                <a:srgbClr val="FFFFFF"/>
              </a:solidFill>
            </a:endParaRPr>
          </a:p>
        </p:txBody>
      </p:sp>
      <p:grpSp>
        <p:nvGrpSpPr>
          <p:cNvPr id="3081" name="群組 47"/>
          <p:cNvGrpSpPr>
            <a:grpSpLocks/>
          </p:cNvGrpSpPr>
          <p:nvPr/>
        </p:nvGrpSpPr>
        <p:grpSpPr bwMode="auto">
          <a:xfrm>
            <a:off x="-744538" y="188913"/>
            <a:ext cx="13500101" cy="471487"/>
            <a:chOff x="-744000" y="482780"/>
            <a:chExt cx="13500000" cy="471939"/>
          </a:xfrm>
        </p:grpSpPr>
        <p:sp>
          <p:nvSpPr>
            <p:cNvPr id="3084" name="矩形 4"/>
            <p:cNvSpPr>
              <a:spLocks noChangeArrowheads="1"/>
            </p:cNvSpPr>
            <p:nvPr/>
          </p:nvSpPr>
          <p:spPr bwMode="auto">
            <a:xfrm>
              <a:off x="920851" y="482780"/>
              <a:ext cx="3156987" cy="338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/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你好 </a:t>
              </a:r>
              <a:r>
                <a:rPr lang="en-US" altLang="zh-TW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! 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我們一起學</a:t>
              </a:r>
              <a:r>
                <a:rPr lang="zh-CN" altLang="en-US" sz="1600">
                  <a:ea typeface="華康黑體 Std W3" pitchFamily="34" charset="-120"/>
                  <a:cs typeface="迷你简汉真广标" charset="0"/>
                </a:rPr>
                <a:t>意大利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文</a:t>
              </a:r>
              <a:endParaRPr lang="zh-CN" altLang="en-US" sz="1600" b="1">
                <a:latin typeface="華康黑體 Std W3" pitchFamily="34" charset="-120"/>
                <a:ea typeface="華康黑體 Std W3" pitchFamily="34" charset="-120"/>
                <a:cs typeface="迷你简汉真广标" charset="0"/>
              </a:endParaRPr>
            </a:p>
          </p:txBody>
        </p:sp>
        <p:sp>
          <p:nvSpPr>
            <p:cNvPr id="3085" name="矩形 37"/>
            <p:cNvSpPr>
              <a:spLocks noChangeArrowheads="1"/>
            </p:cNvSpPr>
            <p:nvPr/>
          </p:nvSpPr>
          <p:spPr bwMode="auto">
            <a:xfrm>
              <a:off x="3756529" y="549519"/>
              <a:ext cx="7694555" cy="246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000">
                  <a:latin typeface="華康黑體 Std W3" pitchFamily="34" charset="-120"/>
                  <a:ea typeface="華康黑體 Std W3" pitchFamily="34" charset="-120"/>
                </a:rPr>
                <a:t>Ciao, impariamo insieme l’italiano</a:t>
              </a:r>
              <a:endParaRPr lang="zh-CN" altLang="en-US" sz="100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46" name="直線接點 45"/>
            <p:cNvCxnSpPr/>
            <p:nvPr/>
          </p:nvCxnSpPr>
          <p:spPr>
            <a:xfrm>
              <a:off x="-744000" y="908638"/>
              <a:ext cx="13500000" cy="0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47" name="矩形 46"/>
            <p:cNvSpPr/>
            <p:nvPr/>
          </p:nvSpPr>
          <p:spPr>
            <a:xfrm>
              <a:off x="516467" y="908638"/>
              <a:ext cx="358772" cy="46081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3082" name="矩形 3"/>
          <p:cNvSpPr>
            <a:spLocks noChangeArrowheads="1"/>
          </p:cNvSpPr>
          <p:nvPr/>
        </p:nvSpPr>
        <p:spPr bwMode="auto">
          <a:xfrm>
            <a:off x="5737225" y="3116263"/>
            <a:ext cx="46640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en-US" altLang="zh-TW" sz="2600"/>
              <a:t>Massimiliano Lubreto</a:t>
            </a:r>
          </a:p>
        </p:txBody>
      </p:sp>
      <p:pic>
        <p:nvPicPr>
          <p:cNvPr id="3083" name="Picture 12" descr="imag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475" y="1814513"/>
            <a:ext cx="3049588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群組 17"/>
          <p:cNvGrpSpPr>
            <a:grpSpLocks/>
          </p:cNvGrpSpPr>
          <p:nvPr/>
        </p:nvGrpSpPr>
        <p:grpSpPr bwMode="auto">
          <a:xfrm>
            <a:off x="-744538" y="200025"/>
            <a:ext cx="13500101" cy="460375"/>
            <a:chOff x="-744000" y="493894"/>
            <a:chExt cx="13500000" cy="460825"/>
          </a:xfrm>
        </p:grpSpPr>
        <p:sp>
          <p:nvSpPr>
            <p:cNvPr id="21542" name="矩形 4"/>
            <p:cNvSpPr>
              <a:spLocks noChangeArrowheads="1"/>
            </p:cNvSpPr>
            <p:nvPr/>
          </p:nvSpPr>
          <p:spPr bwMode="auto">
            <a:xfrm>
              <a:off x="535500" y="493894"/>
              <a:ext cx="3156987" cy="338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/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你好 </a:t>
              </a:r>
              <a:r>
                <a:rPr lang="en-US" altLang="zh-TW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! 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我們一起學</a:t>
              </a:r>
              <a:r>
                <a:rPr lang="zh-CN" altLang="en-US" sz="1600">
                  <a:ea typeface="華康黑體 Std W3" pitchFamily="34" charset="-120"/>
                  <a:cs typeface="迷你简汉真广标" charset="0"/>
                </a:rPr>
                <a:t>意大利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文</a:t>
              </a:r>
              <a:endParaRPr lang="zh-CN" altLang="en-US" sz="1600" b="1">
                <a:latin typeface="華康黑體 Std W3" pitchFamily="34" charset="-120"/>
                <a:ea typeface="華康黑體 Std W3" pitchFamily="34" charset="-120"/>
                <a:cs typeface="迷你简汉真广标" charset="0"/>
              </a:endParaRPr>
            </a:p>
          </p:txBody>
        </p:sp>
        <p:sp>
          <p:nvSpPr>
            <p:cNvPr id="21543" name="矩形 19"/>
            <p:cNvSpPr>
              <a:spLocks noChangeArrowheads="1"/>
            </p:cNvSpPr>
            <p:nvPr/>
          </p:nvSpPr>
          <p:spPr bwMode="auto">
            <a:xfrm>
              <a:off x="3756529" y="549519"/>
              <a:ext cx="7694555" cy="246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000">
                  <a:latin typeface="華康黑體 Std W3" pitchFamily="34" charset="-120"/>
                  <a:ea typeface="華康黑體 Std W3" pitchFamily="34" charset="-120"/>
                </a:rPr>
                <a:t>Ciao, impariamo insieme l’italiano </a:t>
              </a:r>
              <a:endParaRPr lang="zh-CN" altLang="en-US" sz="100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1" name="直線接點 20"/>
            <p:cNvCxnSpPr/>
            <p:nvPr/>
          </p:nvCxnSpPr>
          <p:spPr>
            <a:xfrm>
              <a:off x="-744000" y="908637"/>
              <a:ext cx="13500000" cy="0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516467" y="908637"/>
              <a:ext cx="358772" cy="4608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3216275" y="1628775"/>
            <a:ext cx="5759450" cy="4603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>
              <a:solidFill>
                <a:srgbClr val="FFFFFF"/>
              </a:solidFill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1055688" y="2528888"/>
          <a:ext cx="10080625" cy="1503362"/>
        </p:xfrm>
        <a:graphic>
          <a:graphicData uri="http://schemas.openxmlformats.org/drawingml/2006/table">
            <a:tbl>
              <a:tblPr/>
              <a:tblGrid>
                <a:gridCol w="21601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1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1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43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Infinito</a:t>
                      </a:r>
                      <a:endParaRPr kumimoji="0" lang="en-US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華康黑體 Std W7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不定現在式</a:t>
                      </a:r>
                      <a:endParaRPr kumimoji="0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華康黑體 Std W7" pitchFamily="34" charset="-120"/>
                      </a:endParaRPr>
                    </a:p>
                  </a:txBody>
                  <a:tcPr marL="91454" marR="91454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Infinito</a:t>
                      </a: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 </a:t>
                      </a:r>
                      <a:r>
                        <a:rPr kumimoji="0" lang="en-US" altLang="zh-TW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passato</a:t>
                      </a:r>
                      <a:endParaRPr kumimoji="0" lang="en-US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華康黑體 Std W7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不定過去式</a:t>
                      </a:r>
                      <a:endParaRPr kumimoji="0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華康黑體 Std W7" pitchFamily="34" charset="-120"/>
                      </a:endParaRPr>
                    </a:p>
                  </a:txBody>
                  <a:tcPr marL="91454" marR="91454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Participio</a:t>
                      </a:r>
                      <a:r>
                        <a:rPr kumimoji="0" lang="en-GB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  </a:t>
                      </a:r>
                      <a:r>
                        <a:rPr kumimoji="0" lang="en-GB" altLang="zh-TW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presente</a:t>
                      </a:r>
                      <a:endParaRPr kumimoji="0" lang="en-GB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華康黑體 Std W7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現在分詞</a:t>
                      </a:r>
                      <a:endParaRPr kumimoji="0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L="91454" marR="91454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TW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Participio</a:t>
                      </a:r>
                      <a:r>
                        <a:rPr kumimoji="0" lang="en-GB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 </a:t>
                      </a:r>
                      <a:r>
                        <a:rPr kumimoji="0" lang="en-GB" altLang="zh-TW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passato</a:t>
                      </a:r>
                      <a:r>
                        <a:rPr kumimoji="0" lang="en-GB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 </a:t>
                      </a:r>
                      <a:r>
                        <a:rPr kumimoji="0" lang="en-GB" altLang="zh-TW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passato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黑體 Std W7" pitchFamily="34" charset="-120"/>
                        <a:ea typeface="華康黑體 Std W7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黑體 Std W7" pitchFamily="34" charset="-120"/>
                          <a:ea typeface="華康黑體 Std W7" pitchFamily="34" charset="-120"/>
                        </a:rPr>
                        <a:t>過去分詞</a:t>
                      </a:r>
                    </a:p>
                  </a:txBody>
                  <a:tcPr marL="91454" marR="91454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FARE</a:t>
                      </a:r>
                    </a:p>
                  </a:txBody>
                  <a:tcPr marL="91454" marR="91454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AVER FATTO</a:t>
                      </a:r>
                    </a:p>
                  </a:txBody>
                  <a:tcPr marL="91454" marR="91454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FACENTE</a:t>
                      </a:r>
                    </a:p>
                  </a:txBody>
                  <a:tcPr marL="91454" marR="91454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AVENTE FATTO</a:t>
                      </a:r>
                    </a:p>
                  </a:txBody>
                  <a:tcPr marL="91454" marR="91454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556250" y="4708525"/>
          <a:ext cx="2160588" cy="1503363"/>
        </p:xfrm>
        <a:graphic>
          <a:graphicData uri="http://schemas.openxmlformats.org/drawingml/2006/table">
            <a:tbl>
              <a:tblPr/>
              <a:tblGrid>
                <a:gridCol w="2160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Gerundio</a:t>
                      </a: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 </a:t>
                      </a:r>
                      <a:r>
                        <a:rPr kumimoji="0" lang="en-US" altLang="zh-TW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Passato</a:t>
                      </a:r>
                      <a:endParaRPr kumimoji="0" lang="en-US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華康黑體 Std W7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過去副動詞</a:t>
                      </a:r>
                      <a:endParaRPr kumimoji="0" lang="en-US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華康黑體 Std W7" pitchFamily="34" charset="-120"/>
                      </a:endParaRPr>
                    </a:p>
                  </a:txBody>
                  <a:tcPr marL="91465" marR="91465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Avendo</a:t>
                      </a: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 </a:t>
                      </a:r>
                      <a:r>
                        <a:rPr kumimoji="0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fatto</a:t>
                      </a:r>
                      <a:endParaRPr kumimoji="0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華康黑體 Std W7" pitchFamily="34" charset="-120"/>
                      </a:endParaRPr>
                    </a:p>
                  </a:txBody>
                  <a:tcPr marL="91465" marR="91465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395663" y="4708525"/>
          <a:ext cx="2160587" cy="1503363"/>
        </p:xfrm>
        <a:graphic>
          <a:graphicData uri="http://schemas.openxmlformats.org/drawingml/2006/table">
            <a:tbl>
              <a:tblPr/>
              <a:tblGrid>
                <a:gridCol w="2160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Gerundio</a:t>
                      </a:r>
                      <a:r>
                        <a:rPr kumimoji="0" lang="en-US" altLang="zh-TW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 </a:t>
                      </a:r>
                      <a:r>
                        <a:rPr kumimoji="0" lang="en-US" altLang="zh-TW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Presente</a:t>
                      </a:r>
                      <a:endParaRPr kumimoji="0" lang="en-US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華康黑體 Std W7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現在副動詞</a:t>
                      </a:r>
                      <a:endParaRPr kumimoji="0" lang="en-US" altLang="zh-TW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華康黑體 Std W7" pitchFamily="34" charset="-120"/>
                      </a:endParaRPr>
                    </a:p>
                  </a:txBody>
                  <a:tcPr marL="91465" marR="91465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Facendo</a:t>
                      </a:r>
                      <a:endParaRPr kumimoji="0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華康黑體 Std W7" pitchFamily="34" charset="-120"/>
                      </a:endParaRPr>
                    </a:p>
                  </a:txBody>
                  <a:tcPr marL="91465" marR="91465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541" name="矩形 3"/>
          <p:cNvSpPr>
            <a:spLocks noChangeArrowheads="1"/>
          </p:cNvSpPr>
          <p:nvPr/>
        </p:nvSpPr>
        <p:spPr bwMode="auto">
          <a:xfrm>
            <a:off x="0" y="728663"/>
            <a:ext cx="1219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800" b="1">
                <a:latin typeface="華康黑體 Std W7" pitchFamily="34" charset="-120"/>
                <a:ea typeface="華康黑體 Std W7" pitchFamily="34" charset="-120"/>
              </a:rPr>
              <a:t>Verbo Fare</a:t>
            </a:r>
            <a:r>
              <a:rPr lang="zh-TW" altLang="en-US" sz="4800" b="1">
                <a:latin typeface="華康黑體 Std W7" pitchFamily="34" charset="-120"/>
                <a:ea typeface="華康黑體 Std W7" pitchFamily="34" charset="-120"/>
              </a:rPr>
              <a:t> 動詞時態</a:t>
            </a:r>
            <a:endParaRPr lang="zh-TW" altLang="en-US" sz="4800">
              <a:latin typeface="華康黑體 Std W7" pitchFamily="34" charset="-120"/>
              <a:ea typeface="華康黑體 Std W7" pitchFamily="34" charset="-12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文本框 20"/>
          <p:cNvSpPr txBox="1">
            <a:spLocks noChangeArrowheads="1"/>
          </p:cNvSpPr>
          <p:nvPr/>
        </p:nvSpPr>
        <p:spPr bwMode="auto">
          <a:xfrm>
            <a:off x="2413000" y="5688013"/>
            <a:ext cx="90011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2F2F2"/>
                </a:solidFill>
                <a:latin typeface="迷你简汉真广标" charset="0"/>
              </a:rPr>
              <a:t>01</a:t>
            </a:r>
            <a:endParaRPr lang="zh-CN" altLang="en-US" sz="3200" b="1">
              <a:solidFill>
                <a:srgbClr val="F2F2F2"/>
              </a:solidFill>
              <a:latin typeface="迷你简汉真广标" charset="0"/>
            </a:endParaRPr>
          </a:p>
        </p:txBody>
      </p:sp>
      <p:grpSp>
        <p:nvGrpSpPr>
          <p:cNvPr id="22531" name="群組 17"/>
          <p:cNvGrpSpPr>
            <a:grpSpLocks/>
          </p:cNvGrpSpPr>
          <p:nvPr/>
        </p:nvGrpSpPr>
        <p:grpSpPr bwMode="auto">
          <a:xfrm>
            <a:off x="-744538" y="200025"/>
            <a:ext cx="13500101" cy="460375"/>
            <a:chOff x="-744000" y="493894"/>
            <a:chExt cx="13500000" cy="460825"/>
          </a:xfrm>
        </p:grpSpPr>
        <p:sp>
          <p:nvSpPr>
            <p:cNvPr id="22539" name="矩形 4"/>
            <p:cNvSpPr>
              <a:spLocks noChangeArrowheads="1"/>
            </p:cNvSpPr>
            <p:nvPr/>
          </p:nvSpPr>
          <p:spPr bwMode="auto">
            <a:xfrm>
              <a:off x="535500" y="493894"/>
              <a:ext cx="3156987" cy="338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/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你好 </a:t>
              </a:r>
              <a:r>
                <a:rPr lang="en-US" altLang="zh-TW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! 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我們一起學</a:t>
              </a:r>
              <a:r>
                <a:rPr lang="zh-CN" altLang="en-US" sz="1600">
                  <a:ea typeface="華康黑體 Std W3" pitchFamily="34" charset="-120"/>
                  <a:cs typeface="迷你简汉真广标" charset="0"/>
                </a:rPr>
                <a:t>意大利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文</a:t>
              </a:r>
              <a:endParaRPr lang="zh-CN" altLang="en-US" sz="1600" b="1">
                <a:latin typeface="華康黑體 Std W3" pitchFamily="34" charset="-120"/>
                <a:ea typeface="華康黑體 Std W3" pitchFamily="34" charset="-120"/>
                <a:cs typeface="迷你简汉真广标" charset="0"/>
              </a:endParaRPr>
            </a:p>
          </p:txBody>
        </p:sp>
        <p:sp>
          <p:nvSpPr>
            <p:cNvPr id="22540" name="矩形 27"/>
            <p:cNvSpPr>
              <a:spLocks noChangeArrowheads="1"/>
            </p:cNvSpPr>
            <p:nvPr/>
          </p:nvSpPr>
          <p:spPr bwMode="auto">
            <a:xfrm>
              <a:off x="3756529" y="549519"/>
              <a:ext cx="7694555" cy="246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000">
                  <a:latin typeface="華康黑體 Std W3" pitchFamily="34" charset="-120"/>
                  <a:ea typeface="華康黑體 Std W3" pitchFamily="34" charset="-120"/>
                </a:rPr>
                <a:t>Ciao, impariamo insieme l’italiano</a:t>
              </a:r>
              <a:endParaRPr lang="zh-CN" altLang="en-US" sz="100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9" name="直線接點 28"/>
            <p:cNvCxnSpPr/>
            <p:nvPr/>
          </p:nvCxnSpPr>
          <p:spPr>
            <a:xfrm>
              <a:off x="-744000" y="908637"/>
              <a:ext cx="13500000" cy="0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0" name="矩形 29"/>
            <p:cNvSpPr/>
            <p:nvPr/>
          </p:nvSpPr>
          <p:spPr>
            <a:xfrm>
              <a:off x="516467" y="908637"/>
              <a:ext cx="358772" cy="4608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22532" name="群組 47"/>
          <p:cNvGrpSpPr>
            <a:grpSpLocks/>
          </p:cNvGrpSpPr>
          <p:nvPr/>
        </p:nvGrpSpPr>
        <p:grpSpPr bwMode="auto">
          <a:xfrm>
            <a:off x="2855913" y="1989138"/>
            <a:ext cx="6480175" cy="2286000"/>
            <a:chOff x="2856000" y="3905556"/>
            <a:chExt cx="6480000" cy="2285773"/>
          </a:xfrm>
        </p:grpSpPr>
        <p:grpSp>
          <p:nvGrpSpPr>
            <p:cNvPr id="22533" name="组合 6"/>
            <p:cNvGrpSpPr>
              <a:grpSpLocks/>
            </p:cNvGrpSpPr>
            <p:nvPr/>
          </p:nvGrpSpPr>
          <p:grpSpPr bwMode="auto">
            <a:xfrm>
              <a:off x="4302168" y="5408992"/>
              <a:ext cx="3155588" cy="782337"/>
              <a:chOff x="5604176" y="3068582"/>
              <a:chExt cx="1137425" cy="484050"/>
            </a:xfrm>
          </p:grpSpPr>
          <p:sp>
            <p:nvSpPr>
              <p:cNvPr id="22537" name="矩形 4"/>
              <p:cNvSpPr>
                <a:spLocks noChangeArrowheads="1"/>
              </p:cNvSpPr>
              <p:nvPr/>
            </p:nvSpPr>
            <p:spPr bwMode="auto">
              <a:xfrm>
                <a:off x="5963403" y="3068582"/>
                <a:ext cx="510312" cy="2856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9pPr>
              </a:lstStyle>
              <a:p>
                <a:pPr algn="ctr" eaLnBrk="1" hangingPunct="1"/>
                <a:r>
                  <a:rPr lang="zh-TW" altLang="en-US" sz="2400">
                    <a:latin typeface="華康黑體 Std W3" pitchFamily="34" charset="-120"/>
                    <a:ea typeface="華康黑體 Std W3" pitchFamily="34" charset="-120"/>
                    <a:cs typeface="迷你简汉真广标" charset="0"/>
                  </a:rPr>
                  <a:t>謝謝觀賞</a:t>
                </a:r>
                <a:endParaRPr lang="zh-CN" altLang="en-US" sz="2400">
                  <a:latin typeface="華康黑體 Std W3" pitchFamily="34" charset="-120"/>
                  <a:ea typeface="華康黑體 Std W3" pitchFamily="34" charset="-120"/>
                  <a:cs typeface="迷你简汉真广标" charset="0"/>
                </a:endParaRPr>
              </a:p>
            </p:txBody>
          </p:sp>
          <p:sp>
            <p:nvSpPr>
              <p:cNvPr id="22538" name="矩形 43"/>
              <p:cNvSpPr>
                <a:spLocks noChangeArrowheads="1"/>
              </p:cNvSpPr>
              <p:nvPr/>
            </p:nvSpPr>
            <p:spPr bwMode="auto">
              <a:xfrm>
                <a:off x="5604176" y="3362206"/>
                <a:ext cx="1137425" cy="1904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9pPr>
              </a:lstStyle>
              <a:p>
                <a:pPr algn="ctr" eaLnBrk="1" hangingPunct="1"/>
                <a:r>
                  <a:rPr lang="en-US" altLang="zh-CN" sz="1400">
                    <a:latin typeface="華康黑體 Std W3" pitchFamily="34" charset="-120"/>
                    <a:ea typeface="華康黑體 Std W3" pitchFamily="34" charset="-120"/>
                  </a:rPr>
                  <a:t>Ciao, impariamo insieme l’italiano</a:t>
                </a:r>
                <a:endParaRPr lang="zh-CN" altLang="en-US" sz="1400">
                  <a:latin typeface="華康黑體 Std W3" pitchFamily="34" charset="-120"/>
                  <a:ea typeface="華康黑體 Std W3" pitchFamily="34" charset="-120"/>
                </a:endParaRPr>
              </a:p>
            </p:txBody>
          </p:sp>
        </p:grpSp>
        <p:sp>
          <p:nvSpPr>
            <p:cNvPr id="22534" name="文字方塊 44"/>
            <p:cNvSpPr txBox="1">
              <a:spLocks noChangeArrowheads="1"/>
            </p:cNvSpPr>
            <p:nvPr/>
          </p:nvSpPr>
          <p:spPr bwMode="auto">
            <a:xfrm>
              <a:off x="3576000" y="3905556"/>
              <a:ext cx="5040000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8000"/>
                <a:t>意大利</a:t>
              </a:r>
              <a:r>
                <a:rPr lang="zh-TW" altLang="en-US" sz="8000">
                  <a:solidFill>
                    <a:srgbClr val="000000"/>
                  </a:solidFill>
                  <a:latin typeface="華康細黑體(P)" pitchFamily="2" charset="-120"/>
                  <a:ea typeface="華康儷中宋" pitchFamily="1" charset="-120"/>
                </a:rPr>
                <a:t>文</a:t>
              </a:r>
            </a:p>
          </p:txBody>
        </p:sp>
        <p:cxnSp>
          <p:nvCxnSpPr>
            <p:cNvPr id="46" name="直線接點 45"/>
            <p:cNvCxnSpPr/>
            <p:nvPr/>
          </p:nvCxnSpPr>
          <p:spPr>
            <a:xfrm>
              <a:off x="2856000" y="5229400"/>
              <a:ext cx="6480000" cy="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矩形 46"/>
            <p:cNvSpPr/>
            <p:nvPr/>
          </p:nvSpPr>
          <p:spPr>
            <a:xfrm>
              <a:off x="3576706" y="5229400"/>
              <a:ext cx="5038589" cy="179369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矩形 4"/>
          <p:cNvSpPr>
            <a:spLocks noChangeArrowheads="1"/>
          </p:cNvSpPr>
          <p:nvPr/>
        </p:nvSpPr>
        <p:spPr bwMode="auto">
          <a:xfrm>
            <a:off x="534988" y="200025"/>
            <a:ext cx="31575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1600" b="1">
                <a:latin typeface="華康黑體 Std W3" pitchFamily="34" charset="-120"/>
                <a:ea typeface="華康黑體 Std W3" pitchFamily="34" charset="-120"/>
                <a:cs typeface="迷你简汉真广标" charset="0"/>
              </a:rPr>
              <a:t>你好 </a:t>
            </a:r>
            <a:r>
              <a:rPr lang="en-US" altLang="zh-TW" sz="1600" b="1">
                <a:latin typeface="華康黑體 Std W3" pitchFamily="34" charset="-120"/>
                <a:ea typeface="華康黑體 Std W3" pitchFamily="34" charset="-120"/>
                <a:cs typeface="迷你简汉真广标" charset="0"/>
              </a:rPr>
              <a:t>! </a:t>
            </a:r>
            <a:r>
              <a:rPr lang="zh-TW" altLang="en-US" sz="1600" b="1">
                <a:latin typeface="華康黑體 Std W3" pitchFamily="34" charset="-120"/>
                <a:ea typeface="華康黑體 Std W3" pitchFamily="34" charset="-120"/>
                <a:cs typeface="迷你简汉真广标" charset="0"/>
              </a:rPr>
              <a:t>我們一起學</a:t>
            </a:r>
            <a:r>
              <a:rPr lang="zh-CN" altLang="en-US" sz="1600">
                <a:ea typeface="華康黑體 Std W3" pitchFamily="34" charset="-120"/>
                <a:cs typeface="迷你简汉真广标" charset="0"/>
              </a:rPr>
              <a:t>意大利</a:t>
            </a:r>
            <a:r>
              <a:rPr lang="zh-TW" altLang="en-US" sz="1600" b="1">
                <a:latin typeface="華康黑體 Std W3" pitchFamily="34" charset="-120"/>
                <a:ea typeface="華康黑體 Std W3" pitchFamily="34" charset="-120"/>
                <a:cs typeface="迷你简汉真广标" charset="0"/>
              </a:rPr>
              <a:t>文</a:t>
            </a:r>
            <a:endParaRPr lang="zh-CN" altLang="en-US" sz="1600" b="1">
              <a:latin typeface="華康黑體 Std W3" pitchFamily="34" charset="-120"/>
              <a:ea typeface="華康黑體 Std W3" pitchFamily="34" charset="-120"/>
              <a:cs typeface="迷你简汉真广标" charset="0"/>
            </a:endParaRPr>
          </a:p>
        </p:txBody>
      </p:sp>
      <p:sp>
        <p:nvSpPr>
          <p:cNvPr id="4099" name="矩形 35"/>
          <p:cNvSpPr>
            <a:spLocks noChangeArrowheads="1"/>
          </p:cNvSpPr>
          <p:nvPr/>
        </p:nvSpPr>
        <p:spPr bwMode="auto">
          <a:xfrm>
            <a:off x="3756025" y="255588"/>
            <a:ext cx="76946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en-US" altLang="zh-CN" sz="1000">
                <a:latin typeface="華康黑體 Std W3" pitchFamily="34" charset="-120"/>
                <a:ea typeface="華康黑體 Std W3" pitchFamily="34" charset="-120"/>
              </a:rPr>
              <a:t>Ciao, impariamo insieme l’italiano</a:t>
            </a:r>
            <a:endParaRPr lang="zh-CN" altLang="en-US" sz="1000">
              <a:latin typeface="華康黑體 Std W3" pitchFamily="34" charset="-120"/>
              <a:ea typeface="華康黑體 Std W3" pitchFamily="34" charset="-120"/>
            </a:endParaRPr>
          </a:p>
        </p:txBody>
      </p:sp>
      <p:cxnSp>
        <p:nvCxnSpPr>
          <p:cNvPr id="37" name="直線接點 36"/>
          <p:cNvCxnSpPr/>
          <p:nvPr/>
        </p:nvCxnSpPr>
        <p:spPr>
          <a:xfrm>
            <a:off x="-744538" y="615950"/>
            <a:ext cx="1350010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515938" y="615950"/>
            <a:ext cx="360362" cy="4445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>
              <a:solidFill>
                <a:srgbClr val="FFFFFF"/>
              </a:solidFill>
            </a:endParaRPr>
          </a:p>
        </p:txBody>
      </p:sp>
      <p:grpSp>
        <p:nvGrpSpPr>
          <p:cNvPr id="4102" name="群組 67"/>
          <p:cNvGrpSpPr>
            <a:grpSpLocks/>
          </p:cNvGrpSpPr>
          <p:nvPr/>
        </p:nvGrpSpPr>
        <p:grpSpPr bwMode="auto">
          <a:xfrm>
            <a:off x="1236663" y="2754313"/>
            <a:ext cx="2436812" cy="1214437"/>
            <a:chOff x="1322388" y="2376749"/>
            <a:chExt cx="2436812" cy="1215471"/>
          </a:xfrm>
        </p:grpSpPr>
        <p:sp>
          <p:nvSpPr>
            <p:cNvPr id="4141" name="矩形 3"/>
            <p:cNvSpPr>
              <a:spLocks noChangeArrowheads="1"/>
            </p:cNvSpPr>
            <p:nvPr/>
          </p:nvSpPr>
          <p:spPr bwMode="auto">
            <a:xfrm>
              <a:off x="1322388" y="3069000"/>
              <a:ext cx="243681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TW" sz="2800">
                  <a:latin typeface="華康黑體 Std W3" pitchFamily="34" charset="-120"/>
                  <a:ea typeface="華康黑體 Std W3" pitchFamily="34" charset="-120"/>
                </a:rPr>
                <a:t>L1. </a:t>
              </a:r>
              <a:r>
                <a:rPr lang="zh-TW" altLang="en-US" sz="2800">
                  <a:latin typeface="華康黑體 Std W3" pitchFamily="34" charset="-120"/>
                  <a:ea typeface="華康黑體 Std W3" pitchFamily="34" charset="-120"/>
                </a:rPr>
                <a:t>字母</a:t>
              </a:r>
              <a:endParaRPr lang="zh-CN" altLang="en-US" sz="2800">
                <a:latin typeface="華康黑體 Std W3" pitchFamily="34" charset="-120"/>
                <a:ea typeface="華康黑體 Std W3" pitchFamily="34" charset="-120"/>
                <a:cs typeface="造字工房悦黑体验版纤细体"/>
              </a:endParaRPr>
            </a:p>
          </p:txBody>
        </p:sp>
        <p:grpSp>
          <p:nvGrpSpPr>
            <p:cNvPr id="4142" name="群組 49"/>
            <p:cNvGrpSpPr>
              <a:grpSpLocks/>
            </p:cNvGrpSpPr>
            <p:nvPr/>
          </p:nvGrpSpPr>
          <p:grpSpPr bwMode="auto">
            <a:xfrm>
              <a:off x="2270794" y="2376749"/>
              <a:ext cx="540000" cy="540000"/>
              <a:chOff x="1416000" y="2376749"/>
              <a:chExt cx="540000" cy="540000"/>
            </a:xfrm>
          </p:grpSpPr>
          <p:sp>
            <p:nvSpPr>
              <p:cNvPr id="45" name="橢圓 44"/>
              <p:cNvSpPr/>
              <p:nvPr/>
            </p:nvSpPr>
            <p:spPr>
              <a:xfrm>
                <a:off x="1415331" y="2376749"/>
                <a:ext cx="541338" cy="540209"/>
              </a:xfrm>
              <a:prstGeom prst="ellips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zh-TW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44" name="矩形 4"/>
              <p:cNvSpPr>
                <a:spLocks noChangeArrowheads="1"/>
              </p:cNvSpPr>
              <p:nvPr/>
            </p:nvSpPr>
            <p:spPr bwMode="auto">
              <a:xfrm>
                <a:off x="1505819" y="2438714"/>
                <a:ext cx="360362" cy="4162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TW" sz="2100" b="1">
                    <a:solidFill>
                      <a:srgbClr val="262626"/>
                    </a:solidFill>
                    <a:latin typeface="華康黑體 Std W3" pitchFamily="34" charset="-120"/>
                    <a:ea typeface="華康黑體 Std W3" pitchFamily="34" charset="-120"/>
                    <a:cs typeface="迷你简汉真广标" charset="0"/>
                  </a:rPr>
                  <a:t>1</a:t>
                </a:r>
                <a:endParaRPr lang="zh-CN" altLang="en-US" sz="2100" b="1">
                  <a:solidFill>
                    <a:srgbClr val="262626"/>
                  </a:solidFill>
                  <a:latin typeface="華康黑體 Std W3" pitchFamily="34" charset="-120"/>
                  <a:ea typeface="華康黑體 Std W3" pitchFamily="34" charset="-120"/>
                  <a:cs typeface="迷你简汉真广标" charset="0"/>
                </a:endParaRPr>
              </a:p>
            </p:txBody>
          </p:sp>
        </p:grpSp>
      </p:grpSp>
      <p:sp>
        <p:nvSpPr>
          <p:cNvPr id="4103" name="矩形 3"/>
          <p:cNvSpPr>
            <a:spLocks noChangeArrowheads="1"/>
          </p:cNvSpPr>
          <p:nvPr/>
        </p:nvSpPr>
        <p:spPr bwMode="auto">
          <a:xfrm>
            <a:off x="2328863" y="738188"/>
            <a:ext cx="75342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6000">
                <a:latin typeface="華康黑體 Std W7" pitchFamily="34" charset="-120"/>
                <a:ea typeface="華康黑體 Std W7" pitchFamily="34" charset="-120"/>
              </a:rPr>
              <a:t>課程大綱</a:t>
            </a:r>
            <a:endParaRPr lang="en-US" altLang="zh-TW" sz="6000">
              <a:latin typeface="華康黑體 Std W7" pitchFamily="34" charset="-120"/>
              <a:ea typeface="華康黑體 Std W7" pitchFamily="34" charset="-120"/>
            </a:endParaRPr>
          </a:p>
          <a:p>
            <a:pPr algn="ctr" eaLnBrk="1" hangingPunct="1"/>
            <a:r>
              <a:rPr lang="en-US" altLang="zh-TW" sz="4800">
                <a:latin typeface="華康黑體 Std W7" pitchFamily="34" charset="-120"/>
                <a:ea typeface="華康黑體 Std W7" pitchFamily="34" charset="-120"/>
              </a:rPr>
              <a:t>Struttura del corso</a:t>
            </a:r>
            <a:endParaRPr lang="zh-TW" altLang="en-US" sz="4800">
              <a:latin typeface="華康黑體 Std W7" pitchFamily="34" charset="-120"/>
              <a:ea typeface="華康黑體 Std W7" pitchFamily="34" charset="-120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4302125" y="2352675"/>
            <a:ext cx="3419475" cy="4603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>
              <a:solidFill>
                <a:srgbClr val="FFFFFF"/>
              </a:solidFill>
            </a:endParaRPr>
          </a:p>
        </p:txBody>
      </p:sp>
      <p:cxnSp>
        <p:nvCxnSpPr>
          <p:cNvPr id="60" name="直線接點 59"/>
          <p:cNvCxnSpPr/>
          <p:nvPr/>
        </p:nvCxnSpPr>
        <p:spPr>
          <a:xfrm>
            <a:off x="-541338" y="4505325"/>
            <a:ext cx="1350010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4106" name="群組 68"/>
          <p:cNvGrpSpPr>
            <a:grpSpLocks/>
          </p:cNvGrpSpPr>
          <p:nvPr/>
        </p:nvGrpSpPr>
        <p:grpSpPr bwMode="auto">
          <a:xfrm>
            <a:off x="3759200" y="2708275"/>
            <a:ext cx="2436813" cy="1216025"/>
            <a:chOff x="1322388" y="2376749"/>
            <a:chExt cx="2436812" cy="1215234"/>
          </a:xfrm>
        </p:grpSpPr>
        <p:sp>
          <p:nvSpPr>
            <p:cNvPr id="4137" name="矩形 3"/>
            <p:cNvSpPr>
              <a:spLocks noChangeArrowheads="1"/>
            </p:cNvSpPr>
            <p:nvPr/>
          </p:nvSpPr>
          <p:spPr bwMode="auto">
            <a:xfrm>
              <a:off x="1322388" y="3069001"/>
              <a:ext cx="2436812" cy="5229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TW" sz="2800">
                  <a:latin typeface="華康黑體 Std W3" pitchFamily="34" charset="-120"/>
                  <a:ea typeface="華康黑體 Std W3" pitchFamily="34" charset="-120"/>
                </a:rPr>
                <a:t>L2.</a:t>
              </a:r>
              <a:r>
                <a:rPr lang="zh-TW" altLang="en-US" sz="2800">
                  <a:latin typeface="華康黑體 Std W3" pitchFamily="34" charset="-120"/>
                  <a:ea typeface="華康黑體 Std W3" pitchFamily="34" charset="-120"/>
                </a:rPr>
                <a:t>日常生活</a:t>
              </a:r>
              <a:r>
                <a:rPr lang="en-US" altLang="zh-TW" sz="2800">
                  <a:latin typeface="華康黑體 Std W3" pitchFamily="34" charset="-120"/>
                  <a:ea typeface="華康黑體 Std W3" pitchFamily="34" charset="-120"/>
                </a:rPr>
                <a:t> </a:t>
              </a:r>
              <a:endParaRPr lang="zh-CN" altLang="en-US" sz="2800">
                <a:latin typeface="華康黑體 Std W3" pitchFamily="34" charset="-120"/>
                <a:ea typeface="華康黑體 Std W3" pitchFamily="34" charset="-120"/>
                <a:cs typeface="造字工房悦黑体验版纤细体"/>
              </a:endParaRPr>
            </a:p>
          </p:txBody>
        </p:sp>
        <p:grpSp>
          <p:nvGrpSpPr>
            <p:cNvPr id="4138" name="群組 49"/>
            <p:cNvGrpSpPr>
              <a:grpSpLocks/>
            </p:cNvGrpSpPr>
            <p:nvPr/>
          </p:nvGrpSpPr>
          <p:grpSpPr bwMode="auto">
            <a:xfrm>
              <a:off x="2270794" y="2376749"/>
              <a:ext cx="540000" cy="540000"/>
              <a:chOff x="1416000" y="2376749"/>
              <a:chExt cx="540000" cy="540000"/>
            </a:xfrm>
          </p:grpSpPr>
          <p:sp>
            <p:nvSpPr>
              <p:cNvPr id="72" name="橢圓 71"/>
              <p:cNvSpPr/>
              <p:nvPr/>
            </p:nvSpPr>
            <p:spPr>
              <a:xfrm>
                <a:off x="1415332" y="2376749"/>
                <a:ext cx="541337" cy="539399"/>
              </a:xfrm>
              <a:prstGeom prst="ellips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zh-TW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40" name="矩形 4"/>
              <p:cNvSpPr>
                <a:spLocks noChangeArrowheads="1"/>
              </p:cNvSpPr>
              <p:nvPr/>
            </p:nvSpPr>
            <p:spPr bwMode="auto">
              <a:xfrm>
                <a:off x="1505819" y="2438622"/>
                <a:ext cx="360363" cy="4156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TW" sz="2100" b="1">
                    <a:solidFill>
                      <a:srgbClr val="262626"/>
                    </a:solidFill>
                    <a:latin typeface="華康黑體 Std W3" pitchFamily="34" charset="-120"/>
                    <a:ea typeface="華康黑體 Std W3" pitchFamily="34" charset="-120"/>
                    <a:cs typeface="迷你简汉真广标" charset="0"/>
                  </a:rPr>
                  <a:t>2</a:t>
                </a:r>
                <a:endParaRPr lang="zh-CN" altLang="en-US" sz="2100" b="1">
                  <a:solidFill>
                    <a:srgbClr val="262626"/>
                  </a:solidFill>
                  <a:latin typeface="華康黑體 Std W3" pitchFamily="34" charset="-120"/>
                  <a:ea typeface="華康黑體 Std W3" pitchFamily="34" charset="-120"/>
                  <a:cs typeface="迷你简汉真广标" charset="0"/>
                </a:endParaRPr>
              </a:p>
            </p:txBody>
          </p:sp>
        </p:grpSp>
      </p:grpSp>
      <p:grpSp>
        <p:nvGrpSpPr>
          <p:cNvPr id="4107" name="群組 73"/>
          <p:cNvGrpSpPr>
            <a:grpSpLocks/>
          </p:cNvGrpSpPr>
          <p:nvPr/>
        </p:nvGrpSpPr>
        <p:grpSpPr bwMode="auto">
          <a:xfrm>
            <a:off x="6283325" y="2708275"/>
            <a:ext cx="2436813" cy="1216025"/>
            <a:chOff x="1322388" y="2376749"/>
            <a:chExt cx="2436812" cy="1215234"/>
          </a:xfrm>
        </p:grpSpPr>
        <p:sp>
          <p:nvSpPr>
            <p:cNvPr id="4133" name="矩形 3"/>
            <p:cNvSpPr>
              <a:spLocks noChangeArrowheads="1"/>
            </p:cNvSpPr>
            <p:nvPr/>
          </p:nvSpPr>
          <p:spPr bwMode="auto">
            <a:xfrm>
              <a:off x="1322388" y="3069001"/>
              <a:ext cx="2436812" cy="5229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TW" sz="2800">
                  <a:latin typeface="華康黑體 Std W3" pitchFamily="34" charset="-120"/>
                  <a:ea typeface="華康黑體 Std W3" pitchFamily="34" charset="-120"/>
                </a:rPr>
                <a:t>L3. </a:t>
              </a:r>
              <a:r>
                <a:rPr lang="zh-TW" altLang="en-US" sz="2800">
                  <a:latin typeface="華康黑體 Std W3" pitchFamily="34" charset="-120"/>
                  <a:ea typeface="華康黑體 Std W3" pitchFamily="34" charset="-120"/>
                </a:rPr>
                <a:t>活動嗜好</a:t>
              </a:r>
              <a:endParaRPr lang="zh-CN" altLang="en-US" sz="2800">
                <a:latin typeface="華康黑體 Std W3" pitchFamily="34" charset="-120"/>
                <a:ea typeface="華康黑體 Std W3" pitchFamily="34" charset="-120"/>
                <a:cs typeface="造字工房悦黑体验版纤细体"/>
              </a:endParaRPr>
            </a:p>
          </p:txBody>
        </p:sp>
        <p:grpSp>
          <p:nvGrpSpPr>
            <p:cNvPr id="4134" name="群組 49"/>
            <p:cNvGrpSpPr>
              <a:grpSpLocks/>
            </p:cNvGrpSpPr>
            <p:nvPr/>
          </p:nvGrpSpPr>
          <p:grpSpPr bwMode="auto">
            <a:xfrm>
              <a:off x="2270794" y="2376749"/>
              <a:ext cx="540000" cy="540000"/>
              <a:chOff x="1416000" y="2376749"/>
              <a:chExt cx="540000" cy="540000"/>
            </a:xfrm>
          </p:grpSpPr>
          <p:sp>
            <p:nvSpPr>
              <p:cNvPr id="77" name="橢圓 76"/>
              <p:cNvSpPr/>
              <p:nvPr/>
            </p:nvSpPr>
            <p:spPr>
              <a:xfrm>
                <a:off x="1415332" y="2376749"/>
                <a:ext cx="541337" cy="539399"/>
              </a:xfrm>
              <a:prstGeom prst="ellips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zh-TW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36" name="矩形 4"/>
              <p:cNvSpPr>
                <a:spLocks noChangeArrowheads="1"/>
              </p:cNvSpPr>
              <p:nvPr/>
            </p:nvSpPr>
            <p:spPr bwMode="auto">
              <a:xfrm>
                <a:off x="1505819" y="2438622"/>
                <a:ext cx="360363" cy="4156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TW" sz="2100" b="1">
                    <a:solidFill>
                      <a:srgbClr val="262626"/>
                    </a:solidFill>
                    <a:latin typeface="華康黑體 Std W3" pitchFamily="34" charset="-120"/>
                    <a:ea typeface="華康黑體 Std W3" pitchFamily="34" charset="-120"/>
                    <a:cs typeface="迷你简汉真广标" charset="0"/>
                  </a:rPr>
                  <a:t>3</a:t>
                </a:r>
                <a:endParaRPr lang="zh-CN" altLang="en-US" sz="2100" b="1">
                  <a:solidFill>
                    <a:srgbClr val="262626"/>
                  </a:solidFill>
                  <a:latin typeface="華康黑體 Std W3" pitchFamily="34" charset="-120"/>
                  <a:ea typeface="華康黑體 Std W3" pitchFamily="34" charset="-120"/>
                  <a:cs typeface="迷你简汉真广标" charset="0"/>
                </a:endParaRPr>
              </a:p>
            </p:txBody>
          </p:sp>
        </p:grpSp>
      </p:grpSp>
      <p:grpSp>
        <p:nvGrpSpPr>
          <p:cNvPr id="4108" name="群組 78"/>
          <p:cNvGrpSpPr>
            <a:grpSpLocks/>
          </p:cNvGrpSpPr>
          <p:nvPr/>
        </p:nvGrpSpPr>
        <p:grpSpPr bwMode="auto">
          <a:xfrm>
            <a:off x="8805863" y="2708275"/>
            <a:ext cx="2436812" cy="1216025"/>
            <a:chOff x="1322388" y="2376749"/>
            <a:chExt cx="2436812" cy="1215234"/>
          </a:xfrm>
        </p:grpSpPr>
        <p:sp>
          <p:nvSpPr>
            <p:cNvPr id="4129" name="矩形 3"/>
            <p:cNvSpPr>
              <a:spLocks noChangeArrowheads="1"/>
            </p:cNvSpPr>
            <p:nvPr/>
          </p:nvSpPr>
          <p:spPr bwMode="auto">
            <a:xfrm>
              <a:off x="1322388" y="3069001"/>
              <a:ext cx="2436812" cy="5229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TW" sz="2800">
                  <a:latin typeface="華康黑體 Std W3" pitchFamily="34" charset="-120"/>
                  <a:ea typeface="華康黑體 Std W3" pitchFamily="34" charset="-120"/>
                </a:rPr>
                <a:t>L4. </a:t>
              </a:r>
              <a:r>
                <a:rPr lang="zh-TW" altLang="en-US" sz="2800">
                  <a:latin typeface="華康黑體 Std W3" pitchFamily="34" charset="-120"/>
                  <a:ea typeface="華康黑體 Std W3" pitchFamily="34" charset="-120"/>
                </a:rPr>
                <a:t>社交生活</a:t>
              </a:r>
              <a:endParaRPr lang="zh-CN" altLang="en-US" sz="2800">
                <a:latin typeface="華康黑體 Std W3" pitchFamily="34" charset="-120"/>
                <a:ea typeface="華康黑體 Std W3" pitchFamily="34" charset="-120"/>
                <a:cs typeface="造字工房悦黑体验版纤细体"/>
              </a:endParaRPr>
            </a:p>
          </p:txBody>
        </p:sp>
        <p:grpSp>
          <p:nvGrpSpPr>
            <p:cNvPr id="4130" name="群組 49"/>
            <p:cNvGrpSpPr>
              <a:grpSpLocks/>
            </p:cNvGrpSpPr>
            <p:nvPr/>
          </p:nvGrpSpPr>
          <p:grpSpPr bwMode="auto">
            <a:xfrm>
              <a:off x="2270794" y="2376749"/>
              <a:ext cx="540000" cy="540000"/>
              <a:chOff x="1416000" y="2376749"/>
              <a:chExt cx="540000" cy="540000"/>
            </a:xfrm>
          </p:grpSpPr>
          <p:sp>
            <p:nvSpPr>
              <p:cNvPr id="82" name="橢圓 81"/>
              <p:cNvSpPr/>
              <p:nvPr/>
            </p:nvSpPr>
            <p:spPr>
              <a:xfrm>
                <a:off x="1415331" y="2376749"/>
                <a:ext cx="541338" cy="539399"/>
              </a:xfrm>
              <a:prstGeom prst="ellips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zh-TW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32" name="矩形 4"/>
              <p:cNvSpPr>
                <a:spLocks noChangeArrowheads="1"/>
              </p:cNvSpPr>
              <p:nvPr/>
            </p:nvSpPr>
            <p:spPr bwMode="auto">
              <a:xfrm>
                <a:off x="1505819" y="2438622"/>
                <a:ext cx="360362" cy="4156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TW" sz="2100" b="1">
                    <a:solidFill>
                      <a:srgbClr val="262626"/>
                    </a:solidFill>
                    <a:latin typeface="華康黑體 Std W3" pitchFamily="34" charset="-120"/>
                    <a:ea typeface="華康黑體 Std W3" pitchFamily="34" charset="-120"/>
                    <a:cs typeface="迷你简汉真广标" charset="0"/>
                  </a:rPr>
                  <a:t>4</a:t>
                </a:r>
                <a:endParaRPr lang="zh-CN" altLang="en-US" sz="2100" b="1">
                  <a:solidFill>
                    <a:srgbClr val="262626"/>
                  </a:solidFill>
                  <a:latin typeface="華康黑體 Std W3" pitchFamily="34" charset="-120"/>
                  <a:ea typeface="華康黑體 Std W3" pitchFamily="34" charset="-120"/>
                  <a:cs typeface="迷你简汉真广标" charset="0"/>
                </a:endParaRPr>
              </a:p>
            </p:txBody>
          </p:sp>
        </p:grpSp>
      </p:grpSp>
      <p:grpSp>
        <p:nvGrpSpPr>
          <p:cNvPr id="4109" name="群組 67"/>
          <p:cNvGrpSpPr>
            <a:grpSpLocks/>
          </p:cNvGrpSpPr>
          <p:nvPr/>
        </p:nvGrpSpPr>
        <p:grpSpPr bwMode="auto">
          <a:xfrm>
            <a:off x="1431925" y="5043488"/>
            <a:ext cx="2436813" cy="1241425"/>
            <a:chOff x="604836" y="2376749"/>
            <a:chExt cx="2436812" cy="1241828"/>
          </a:xfrm>
        </p:grpSpPr>
        <p:sp>
          <p:nvSpPr>
            <p:cNvPr id="4125" name="矩形 3"/>
            <p:cNvSpPr>
              <a:spLocks noChangeArrowheads="1"/>
            </p:cNvSpPr>
            <p:nvPr/>
          </p:nvSpPr>
          <p:spPr bwMode="auto">
            <a:xfrm>
              <a:off x="604836" y="3094912"/>
              <a:ext cx="2436812" cy="523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TW" sz="2800">
                  <a:latin typeface="華康黑體 Std W3" pitchFamily="34" charset="-120"/>
                  <a:ea typeface="華康黑體 Std W3" pitchFamily="34" charset="-120"/>
                </a:rPr>
                <a:t>L5. </a:t>
              </a:r>
              <a:r>
                <a:rPr lang="zh-TW" altLang="en-US" sz="2800">
                  <a:latin typeface="華康黑體 Std W3" pitchFamily="34" charset="-120"/>
                  <a:ea typeface="華康黑體 Std W3" pitchFamily="34" charset="-120"/>
                </a:rPr>
                <a:t>必學單字</a:t>
              </a:r>
              <a:endParaRPr lang="zh-CN" altLang="en-US" sz="2800">
                <a:latin typeface="華康黑體 Std W3" pitchFamily="34" charset="-120"/>
                <a:ea typeface="華康黑體 Std W3" pitchFamily="34" charset="-120"/>
              </a:endParaRPr>
            </a:p>
          </p:txBody>
        </p:sp>
        <p:grpSp>
          <p:nvGrpSpPr>
            <p:cNvPr id="4126" name="群組 49"/>
            <p:cNvGrpSpPr>
              <a:grpSpLocks/>
            </p:cNvGrpSpPr>
            <p:nvPr/>
          </p:nvGrpSpPr>
          <p:grpSpPr bwMode="auto">
            <a:xfrm>
              <a:off x="1501776" y="2376749"/>
              <a:ext cx="717552" cy="540210"/>
              <a:chOff x="646982" y="2376749"/>
              <a:chExt cx="717552" cy="540210"/>
            </a:xfrm>
          </p:grpSpPr>
          <p:sp>
            <p:nvSpPr>
              <p:cNvPr id="33" name="橢圓 31"/>
              <p:cNvSpPr/>
              <p:nvPr/>
            </p:nvSpPr>
            <p:spPr>
              <a:xfrm>
                <a:off x="646980" y="2376749"/>
                <a:ext cx="538162" cy="539925"/>
              </a:xfrm>
              <a:prstGeom prst="ellips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zh-TW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28" name="矩形 4"/>
              <p:cNvSpPr>
                <a:spLocks noChangeArrowheads="1"/>
              </p:cNvSpPr>
              <p:nvPr/>
            </p:nvSpPr>
            <p:spPr bwMode="auto">
              <a:xfrm>
                <a:off x="646982" y="2376749"/>
                <a:ext cx="717552" cy="4158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100" b="1">
                    <a:solidFill>
                      <a:srgbClr val="262626"/>
                    </a:solidFill>
                    <a:latin typeface="華康黑體 Std W3" pitchFamily="34" charset="-120"/>
                    <a:ea typeface="華康黑體 Std W3" pitchFamily="34" charset="-120"/>
                  </a:rPr>
                  <a:t>  5</a:t>
                </a:r>
                <a:endParaRPr lang="zh-CN" altLang="en-US" sz="2100" b="1">
                  <a:solidFill>
                    <a:srgbClr val="262626"/>
                  </a:solidFill>
                  <a:latin typeface="華康黑體 Std W3" pitchFamily="34" charset="-120"/>
                  <a:ea typeface="華康黑體 Std W3" pitchFamily="34" charset="-120"/>
                </a:endParaRPr>
              </a:p>
            </p:txBody>
          </p:sp>
        </p:grpSp>
      </p:grpSp>
      <p:grpSp>
        <p:nvGrpSpPr>
          <p:cNvPr id="4110" name="群組 67"/>
          <p:cNvGrpSpPr>
            <a:grpSpLocks/>
          </p:cNvGrpSpPr>
          <p:nvPr/>
        </p:nvGrpSpPr>
        <p:grpSpPr bwMode="auto">
          <a:xfrm>
            <a:off x="4122738" y="5043488"/>
            <a:ext cx="2436812" cy="1214437"/>
            <a:chOff x="1322388" y="2376749"/>
            <a:chExt cx="2436812" cy="1215916"/>
          </a:xfrm>
        </p:grpSpPr>
        <p:sp>
          <p:nvSpPr>
            <p:cNvPr id="4121" name="矩形 3"/>
            <p:cNvSpPr>
              <a:spLocks noChangeArrowheads="1"/>
            </p:cNvSpPr>
            <p:nvPr/>
          </p:nvSpPr>
          <p:spPr bwMode="auto">
            <a:xfrm>
              <a:off x="1322388" y="3069000"/>
              <a:ext cx="2436812" cy="523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TW" sz="2800">
                  <a:latin typeface="華康黑體 Std W3" pitchFamily="34" charset="-120"/>
                  <a:ea typeface="華康黑體 Std W3" pitchFamily="34" charset="-120"/>
                </a:rPr>
                <a:t>L6. </a:t>
              </a:r>
              <a:r>
                <a:rPr lang="zh-TW" altLang="en-US" sz="2800">
                  <a:latin typeface="華康黑體 Std W3" pitchFamily="34" charset="-120"/>
                  <a:ea typeface="華康黑體 Std W3" pitchFamily="34" charset="-120"/>
                </a:rPr>
                <a:t>實用會話</a:t>
              </a:r>
              <a:endParaRPr lang="zh-CN" altLang="en-US" sz="2800">
                <a:latin typeface="華康黑體 Std W3" pitchFamily="34" charset="-120"/>
                <a:ea typeface="華康黑體 Std W3" pitchFamily="34" charset="-120"/>
              </a:endParaRPr>
            </a:p>
          </p:txBody>
        </p:sp>
        <p:grpSp>
          <p:nvGrpSpPr>
            <p:cNvPr id="4122" name="群組 49"/>
            <p:cNvGrpSpPr>
              <a:grpSpLocks/>
            </p:cNvGrpSpPr>
            <p:nvPr/>
          </p:nvGrpSpPr>
          <p:grpSpPr bwMode="auto">
            <a:xfrm>
              <a:off x="2270125" y="2376749"/>
              <a:ext cx="541338" cy="540209"/>
              <a:chOff x="1415331" y="2376749"/>
              <a:chExt cx="541338" cy="540209"/>
            </a:xfrm>
          </p:grpSpPr>
          <p:sp>
            <p:nvSpPr>
              <p:cNvPr id="41" name="橢圓 37"/>
              <p:cNvSpPr/>
              <p:nvPr/>
            </p:nvSpPr>
            <p:spPr>
              <a:xfrm>
                <a:off x="1415331" y="2376749"/>
                <a:ext cx="541338" cy="540407"/>
              </a:xfrm>
              <a:prstGeom prst="ellips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zh-TW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24" name="矩形 4"/>
              <p:cNvSpPr>
                <a:spLocks noChangeArrowheads="1"/>
              </p:cNvSpPr>
              <p:nvPr/>
            </p:nvSpPr>
            <p:spPr bwMode="auto">
              <a:xfrm>
                <a:off x="1505819" y="2438714"/>
                <a:ext cx="360362" cy="4162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100" b="1">
                    <a:solidFill>
                      <a:srgbClr val="262626"/>
                    </a:solidFill>
                    <a:latin typeface="華康黑體 Std W3" pitchFamily="34" charset="-120"/>
                    <a:ea typeface="華康黑體 Std W3" pitchFamily="34" charset="-120"/>
                  </a:rPr>
                  <a:t>6</a:t>
                </a:r>
                <a:endParaRPr lang="zh-CN" altLang="en-US" sz="2100" b="1">
                  <a:solidFill>
                    <a:srgbClr val="262626"/>
                  </a:solidFill>
                  <a:latin typeface="華康黑體 Std W3" pitchFamily="34" charset="-120"/>
                  <a:ea typeface="華康黑體 Std W3" pitchFamily="34" charset="-120"/>
                </a:endParaRPr>
              </a:p>
            </p:txBody>
          </p:sp>
        </p:grpSp>
      </p:grpSp>
      <p:grpSp>
        <p:nvGrpSpPr>
          <p:cNvPr id="4111" name="群組 67"/>
          <p:cNvGrpSpPr>
            <a:grpSpLocks/>
          </p:cNvGrpSpPr>
          <p:nvPr/>
        </p:nvGrpSpPr>
        <p:grpSpPr bwMode="auto">
          <a:xfrm>
            <a:off x="6813550" y="5043488"/>
            <a:ext cx="2436813" cy="1214437"/>
            <a:chOff x="1322388" y="2376749"/>
            <a:chExt cx="2436812" cy="1215916"/>
          </a:xfrm>
        </p:grpSpPr>
        <p:sp>
          <p:nvSpPr>
            <p:cNvPr id="4117" name="矩形 3"/>
            <p:cNvSpPr>
              <a:spLocks noChangeArrowheads="1"/>
            </p:cNvSpPr>
            <p:nvPr/>
          </p:nvSpPr>
          <p:spPr bwMode="auto">
            <a:xfrm>
              <a:off x="1322388" y="3069000"/>
              <a:ext cx="2436812" cy="523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TW" sz="2800">
                  <a:latin typeface="華康黑體 Std W3" pitchFamily="34" charset="-120"/>
                  <a:ea typeface="華康黑體 Std W3" pitchFamily="34" charset="-120"/>
                </a:rPr>
                <a:t>L7. </a:t>
              </a:r>
              <a:r>
                <a:rPr lang="zh-TW" altLang="en-US" sz="2800">
                  <a:latin typeface="華康黑體 Std W3" pitchFamily="34" charset="-120"/>
                  <a:ea typeface="華康黑體 Std W3" pitchFamily="34" charset="-120"/>
                </a:rPr>
                <a:t>動詞</a:t>
              </a:r>
              <a:endParaRPr lang="zh-CN" altLang="en-US" sz="2800">
                <a:latin typeface="華康黑體 Std W3" pitchFamily="34" charset="-120"/>
                <a:ea typeface="華康黑體 Std W3" pitchFamily="34" charset="-120"/>
              </a:endParaRPr>
            </a:p>
          </p:txBody>
        </p:sp>
        <p:grpSp>
          <p:nvGrpSpPr>
            <p:cNvPr id="4118" name="群組 49"/>
            <p:cNvGrpSpPr>
              <a:grpSpLocks/>
            </p:cNvGrpSpPr>
            <p:nvPr/>
          </p:nvGrpSpPr>
          <p:grpSpPr bwMode="auto">
            <a:xfrm>
              <a:off x="2270125" y="2376749"/>
              <a:ext cx="541338" cy="540209"/>
              <a:chOff x="1415331" y="2376749"/>
              <a:chExt cx="541338" cy="540209"/>
            </a:xfrm>
          </p:grpSpPr>
          <p:sp>
            <p:nvSpPr>
              <p:cNvPr id="47" name="橢圓 37"/>
              <p:cNvSpPr/>
              <p:nvPr/>
            </p:nvSpPr>
            <p:spPr>
              <a:xfrm>
                <a:off x="1415332" y="2376749"/>
                <a:ext cx="541337" cy="540407"/>
              </a:xfrm>
              <a:prstGeom prst="ellips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zh-TW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20" name="矩形 4"/>
              <p:cNvSpPr>
                <a:spLocks noChangeArrowheads="1"/>
              </p:cNvSpPr>
              <p:nvPr/>
            </p:nvSpPr>
            <p:spPr bwMode="auto">
              <a:xfrm>
                <a:off x="1505819" y="2438714"/>
                <a:ext cx="360362" cy="4162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TW" sz="2100" b="1">
                    <a:solidFill>
                      <a:srgbClr val="262626"/>
                    </a:solidFill>
                    <a:latin typeface="華康黑體 Std W3" pitchFamily="34" charset="-120"/>
                    <a:ea typeface="華康黑體 Std W3" pitchFamily="34" charset="-120"/>
                  </a:rPr>
                  <a:t>7</a:t>
                </a:r>
                <a:endParaRPr lang="zh-CN" altLang="en-US" sz="2100" b="1">
                  <a:solidFill>
                    <a:srgbClr val="262626"/>
                  </a:solidFill>
                  <a:latin typeface="華康黑體 Std W3" pitchFamily="34" charset="-120"/>
                  <a:ea typeface="華康黑體 Std W3" pitchFamily="34" charset="-120"/>
                </a:endParaRPr>
              </a:p>
            </p:txBody>
          </p:sp>
        </p:grpSp>
      </p:grpSp>
      <p:grpSp>
        <p:nvGrpSpPr>
          <p:cNvPr id="4112" name="群組 67"/>
          <p:cNvGrpSpPr>
            <a:grpSpLocks/>
          </p:cNvGrpSpPr>
          <p:nvPr/>
        </p:nvGrpSpPr>
        <p:grpSpPr bwMode="auto">
          <a:xfrm>
            <a:off x="9504363" y="5043488"/>
            <a:ext cx="2436812" cy="1214437"/>
            <a:chOff x="1322388" y="2376749"/>
            <a:chExt cx="2436812" cy="1215916"/>
          </a:xfrm>
        </p:grpSpPr>
        <p:sp>
          <p:nvSpPr>
            <p:cNvPr id="4113" name="矩形 3"/>
            <p:cNvSpPr>
              <a:spLocks noChangeArrowheads="1"/>
            </p:cNvSpPr>
            <p:nvPr/>
          </p:nvSpPr>
          <p:spPr bwMode="auto">
            <a:xfrm>
              <a:off x="1322388" y="3069000"/>
              <a:ext cx="2436812" cy="523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TW" sz="2800">
                  <a:latin typeface="華康黑體 Std W3" pitchFamily="34" charset="-120"/>
                  <a:ea typeface="華康黑體 Std W3" pitchFamily="34" charset="-120"/>
                </a:rPr>
                <a:t>L8. </a:t>
              </a:r>
              <a:r>
                <a:rPr lang="zh-TW" altLang="en-US" sz="2800">
                  <a:latin typeface="華康黑體 Std W3" pitchFamily="34" charset="-120"/>
                  <a:ea typeface="華康黑體 Std W3" pitchFamily="34" charset="-120"/>
                </a:rPr>
                <a:t>動詞</a:t>
              </a:r>
              <a:endParaRPr lang="zh-CN" altLang="en-US" sz="2800">
                <a:latin typeface="華康黑體 Std W3" pitchFamily="34" charset="-120"/>
                <a:ea typeface="華康黑體 Std W3" pitchFamily="34" charset="-120"/>
              </a:endParaRPr>
            </a:p>
          </p:txBody>
        </p:sp>
        <p:grpSp>
          <p:nvGrpSpPr>
            <p:cNvPr id="4114" name="群組 49"/>
            <p:cNvGrpSpPr>
              <a:grpSpLocks/>
            </p:cNvGrpSpPr>
            <p:nvPr/>
          </p:nvGrpSpPr>
          <p:grpSpPr bwMode="auto">
            <a:xfrm>
              <a:off x="2270126" y="2376749"/>
              <a:ext cx="541337" cy="540407"/>
              <a:chOff x="1415332" y="2376749"/>
              <a:chExt cx="541337" cy="540407"/>
            </a:xfrm>
          </p:grpSpPr>
          <p:sp>
            <p:nvSpPr>
              <p:cNvPr id="49" name="橢圓 37"/>
              <p:cNvSpPr/>
              <p:nvPr/>
            </p:nvSpPr>
            <p:spPr>
              <a:xfrm>
                <a:off x="1415331" y="2376749"/>
                <a:ext cx="541338" cy="540407"/>
              </a:xfrm>
              <a:prstGeom prst="ellips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zh-TW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4116" name="矩形 4"/>
              <p:cNvSpPr>
                <a:spLocks noChangeArrowheads="1"/>
              </p:cNvSpPr>
              <p:nvPr/>
            </p:nvSpPr>
            <p:spPr bwMode="auto">
              <a:xfrm>
                <a:off x="1505819" y="2438714"/>
                <a:ext cx="360362" cy="4162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SimSun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100" b="1">
                    <a:solidFill>
                      <a:srgbClr val="262626"/>
                    </a:solidFill>
                    <a:latin typeface="華康黑體 Std W3" pitchFamily="34" charset="-120"/>
                    <a:ea typeface="華康黑體 Std W3" pitchFamily="34" charset="-120"/>
                  </a:rPr>
                  <a:t>8</a:t>
                </a:r>
                <a:endParaRPr lang="zh-CN" altLang="en-US" sz="2100" b="1">
                  <a:solidFill>
                    <a:srgbClr val="262626"/>
                  </a:solidFill>
                  <a:latin typeface="華康黑體 Std W3" pitchFamily="34" charset="-120"/>
                  <a:ea typeface="華康黑體 Std W3" pitchFamily="34" charset="-120"/>
                </a:endParaRPr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24"/>
          <p:cNvSpPr txBox="1">
            <a:spLocks noChangeArrowheads="1"/>
          </p:cNvSpPr>
          <p:nvPr/>
        </p:nvSpPr>
        <p:spPr bwMode="auto">
          <a:xfrm>
            <a:off x="5737225" y="4325938"/>
            <a:ext cx="25638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eaLnBrk="1" hangingPunct="1"/>
            <a:r>
              <a:rPr lang="zh-TW" altLang="en-US" sz="3600">
                <a:latin typeface="華康黑體 Std W3" pitchFamily="34" charset="-120"/>
                <a:ea typeface="華康黑體 Std W3" pitchFamily="34" charset="-120"/>
                <a:cs typeface="迷你简汉真广标" charset="0"/>
              </a:rPr>
              <a:t>  課程</a:t>
            </a:r>
            <a:r>
              <a:rPr lang="en-US" altLang="zh-CN" sz="3600">
                <a:latin typeface="華康黑體 Std W3" pitchFamily="34" charset="-120"/>
                <a:ea typeface="華康黑體 Std W3" pitchFamily="34" charset="-120"/>
                <a:cs typeface="迷你简汉真广标" charset="0"/>
              </a:rPr>
              <a:t> otto</a:t>
            </a:r>
            <a:endParaRPr lang="zh-CN" altLang="en-US" sz="3600">
              <a:latin typeface="華康黑體 Std W3" pitchFamily="34" charset="-120"/>
              <a:ea typeface="華康黑體 Std W3" pitchFamily="34" charset="-120"/>
              <a:cs typeface="迷你简汉真广标" charset="0"/>
            </a:endParaRPr>
          </a:p>
        </p:txBody>
      </p:sp>
      <p:sp>
        <p:nvSpPr>
          <p:cNvPr id="5123" name="矩形 4"/>
          <p:cNvSpPr>
            <a:spLocks noChangeArrowheads="1"/>
          </p:cNvSpPr>
          <p:nvPr/>
        </p:nvSpPr>
        <p:spPr bwMode="auto">
          <a:xfrm>
            <a:off x="8248650" y="0"/>
            <a:ext cx="3943350" cy="59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en-US" altLang="zh-TW" sz="38000" b="1">
                <a:solidFill>
                  <a:schemeClr val="accent2"/>
                </a:solidFill>
                <a:latin typeface="Kozuka Mincho Pro H" pitchFamily="18" charset="-128"/>
                <a:ea typeface="Kozuka Mincho Pro H" pitchFamily="18" charset="-128"/>
                <a:cs typeface="迷你简汉真广标" charset="0"/>
              </a:rPr>
              <a:t>8</a:t>
            </a:r>
            <a:endParaRPr lang="zh-CN" altLang="en-US" sz="38000" b="1">
              <a:solidFill>
                <a:schemeClr val="accent2"/>
              </a:solidFill>
              <a:latin typeface="Kozuka Mincho Pro H" pitchFamily="18" charset="-128"/>
              <a:ea typeface="Kozuka Mincho Pro H" pitchFamily="18" charset="-128"/>
              <a:cs typeface="迷你简汉真广标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cxnSp>
        <p:nvCxnSpPr>
          <p:cNvPr id="19" name="直線接點 18"/>
          <p:cNvCxnSpPr/>
          <p:nvPr/>
        </p:nvCxnSpPr>
        <p:spPr>
          <a:xfrm>
            <a:off x="-541338" y="5222875"/>
            <a:ext cx="1350010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126" name="矩形 4"/>
          <p:cNvSpPr>
            <a:spLocks noChangeArrowheads="1"/>
          </p:cNvSpPr>
          <p:nvPr/>
        </p:nvSpPr>
        <p:spPr bwMode="auto">
          <a:xfrm>
            <a:off x="534988" y="200025"/>
            <a:ext cx="31575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1600" b="1">
                <a:latin typeface="華康黑體 Std W3" pitchFamily="34" charset="-120"/>
                <a:ea typeface="華康黑體 Std W3" pitchFamily="34" charset="-120"/>
                <a:cs typeface="迷你简汉真广标" charset="0"/>
              </a:rPr>
              <a:t>你好 </a:t>
            </a:r>
            <a:r>
              <a:rPr lang="en-US" altLang="zh-TW" sz="1600" b="1">
                <a:latin typeface="華康黑體 Std W3" pitchFamily="34" charset="-120"/>
                <a:ea typeface="華康黑體 Std W3" pitchFamily="34" charset="-120"/>
                <a:cs typeface="迷你简汉真广标" charset="0"/>
              </a:rPr>
              <a:t>! </a:t>
            </a:r>
            <a:r>
              <a:rPr lang="zh-TW" altLang="en-US" sz="1600" b="1">
                <a:latin typeface="華康黑體 Std W3" pitchFamily="34" charset="-120"/>
                <a:ea typeface="華康黑體 Std W3" pitchFamily="34" charset="-120"/>
                <a:cs typeface="迷你简汉真广标" charset="0"/>
              </a:rPr>
              <a:t>我們一起學</a:t>
            </a:r>
            <a:r>
              <a:rPr lang="zh-CN" altLang="en-US" sz="1600">
                <a:ea typeface="華康黑體 Std W3" pitchFamily="34" charset="-120"/>
                <a:cs typeface="迷你简汉真广标" charset="0"/>
              </a:rPr>
              <a:t>意大利</a:t>
            </a:r>
            <a:r>
              <a:rPr lang="zh-TW" altLang="en-US" sz="1600" b="1">
                <a:latin typeface="華康黑體 Std W3" pitchFamily="34" charset="-120"/>
                <a:ea typeface="華康黑體 Std W3" pitchFamily="34" charset="-120"/>
                <a:cs typeface="迷你简汉真广标" charset="0"/>
              </a:rPr>
              <a:t>文</a:t>
            </a:r>
            <a:endParaRPr lang="zh-CN" altLang="en-US" sz="1600" b="1">
              <a:latin typeface="華康黑體 Std W3" pitchFamily="34" charset="-120"/>
              <a:ea typeface="華康黑體 Std W3" pitchFamily="34" charset="-120"/>
              <a:cs typeface="迷你简汉真广标" charset="0"/>
            </a:endParaRPr>
          </a:p>
        </p:txBody>
      </p:sp>
      <p:sp>
        <p:nvSpPr>
          <p:cNvPr id="5127" name="矩形 24"/>
          <p:cNvSpPr>
            <a:spLocks noChangeArrowheads="1"/>
          </p:cNvSpPr>
          <p:nvPr/>
        </p:nvSpPr>
        <p:spPr bwMode="auto">
          <a:xfrm>
            <a:off x="3756025" y="255588"/>
            <a:ext cx="76946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en-US" altLang="zh-CN" sz="1000">
                <a:latin typeface="華康黑體 Std W3" pitchFamily="34" charset="-120"/>
                <a:ea typeface="華康黑體 Std W3" pitchFamily="34" charset="-120"/>
              </a:rPr>
              <a:t>Ciao, impariamo insieme l’italiano</a:t>
            </a:r>
            <a:endParaRPr lang="zh-CN" altLang="en-US" sz="1000">
              <a:latin typeface="華康黑體 Std W3" pitchFamily="34" charset="-120"/>
              <a:ea typeface="華康黑體 Std W3" pitchFamily="34" charset="-120"/>
            </a:endParaRPr>
          </a:p>
        </p:txBody>
      </p:sp>
      <p:cxnSp>
        <p:nvCxnSpPr>
          <p:cNvPr id="26" name="直線接點 25"/>
          <p:cNvCxnSpPr/>
          <p:nvPr/>
        </p:nvCxnSpPr>
        <p:spPr>
          <a:xfrm>
            <a:off x="-744538" y="615950"/>
            <a:ext cx="1350010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515938" y="615950"/>
            <a:ext cx="360362" cy="4445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5130" name="矩形 3"/>
          <p:cNvSpPr>
            <a:spLocks noChangeArrowheads="1"/>
          </p:cNvSpPr>
          <p:nvPr/>
        </p:nvSpPr>
        <p:spPr bwMode="auto">
          <a:xfrm>
            <a:off x="5199063" y="3070225"/>
            <a:ext cx="3408362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eaLnBrk="1" hangingPunct="1"/>
            <a:endParaRPr lang="es-ES_tradnl" altLang="zh-TW" sz="6000">
              <a:solidFill>
                <a:srgbClr val="D0CECE"/>
              </a:solidFill>
            </a:endParaRPr>
          </a:p>
          <a:p>
            <a:pPr algn="r" eaLnBrk="1" hangingPunct="1"/>
            <a:endParaRPr lang="zh-TW" altLang="en-US" sz="6000">
              <a:latin typeface="華康黑體 Std W7" pitchFamily="34" charset="-120"/>
              <a:ea typeface="華康黑體 Std W7" pitchFamily="34" charset="-12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096000" y="4146550"/>
            <a:ext cx="2339975" cy="4603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r" eaLnBrk="1" hangingPunct="1">
              <a:defRPr/>
            </a:pPr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5132" name="TextBox 11"/>
          <p:cNvSpPr txBox="1">
            <a:spLocks noChangeArrowheads="1"/>
          </p:cNvSpPr>
          <p:nvPr/>
        </p:nvSpPr>
        <p:spPr bwMode="auto">
          <a:xfrm>
            <a:off x="534988" y="2352675"/>
            <a:ext cx="878998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endParaRPr lang="it-IT" altLang="zh-TW" sz="3200">
              <a:solidFill>
                <a:srgbClr val="AFABAB"/>
              </a:solidFill>
            </a:endParaRPr>
          </a:p>
          <a:p>
            <a:pPr eaLnBrk="1" hangingPunct="1"/>
            <a:r>
              <a:rPr lang="zh-TW" altLang="en-US" sz="4000">
                <a:latin typeface="新細明體" panose="02020500000000000000" pitchFamily="18" charset="-120"/>
                <a:ea typeface="新細明體" panose="02020500000000000000" pitchFamily="18" charset="-120"/>
              </a:rPr>
              <a:t>義大利文基本文法</a:t>
            </a:r>
            <a:endParaRPr lang="it-IT" altLang="en-US" sz="4000"/>
          </a:p>
          <a:p>
            <a:pPr eaLnBrk="1" hangingPunct="1"/>
            <a:r>
              <a:rPr lang="it-IT" altLang="zh-TW" sz="3200">
                <a:solidFill>
                  <a:srgbClr val="AFABAB"/>
                </a:solidFill>
              </a:rPr>
              <a:t>La grammatica italiana</a:t>
            </a:r>
          </a:p>
          <a:p>
            <a:pPr eaLnBrk="1" hangingPunct="1"/>
            <a:endParaRPr lang="en-US" altLang="en-US" sz="4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群組 17"/>
          <p:cNvGrpSpPr>
            <a:grpSpLocks/>
          </p:cNvGrpSpPr>
          <p:nvPr/>
        </p:nvGrpSpPr>
        <p:grpSpPr bwMode="auto">
          <a:xfrm>
            <a:off x="-744538" y="200025"/>
            <a:ext cx="13500101" cy="460375"/>
            <a:chOff x="-744000" y="493894"/>
            <a:chExt cx="13500000" cy="460825"/>
          </a:xfrm>
        </p:grpSpPr>
        <p:sp>
          <p:nvSpPr>
            <p:cNvPr id="6180" name="矩形 4"/>
            <p:cNvSpPr>
              <a:spLocks noChangeArrowheads="1"/>
            </p:cNvSpPr>
            <p:nvPr/>
          </p:nvSpPr>
          <p:spPr bwMode="auto">
            <a:xfrm>
              <a:off x="535500" y="493894"/>
              <a:ext cx="3156987" cy="338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/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你好 </a:t>
              </a:r>
              <a:r>
                <a:rPr lang="en-US" altLang="zh-TW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! 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我們一起學</a:t>
              </a:r>
              <a:r>
                <a:rPr lang="zh-CN" altLang="en-US" sz="1600">
                  <a:ea typeface="華康黑體 Std W3" pitchFamily="34" charset="-120"/>
                  <a:cs typeface="迷你简汉真广标" charset="0"/>
                </a:rPr>
                <a:t>意大利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文</a:t>
              </a:r>
              <a:endParaRPr lang="zh-CN" altLang="en-US" sz="1600" b="1">
                <a:latin typeface="華康黑體 Std W3" pitchFamily="34" charset="-120"/>
                <a:ea typeface="華康黑體 Std W3" pitchFamily="34" charset="-120"/>
                <a:cs typeface="迷你简汉真广标" charset="0"/>
              </a:endParaRPr>
            </a:p>
          </p:txBody>
        </p:sp>
        <p:sp>
          <p:nvSpPr>
            <p:cNvPr id="6181" name="矩形 19"/>
            <p:cNvSpPr>
              <a:spLocks noChangeArrowheads="1"/>
            </p:cNvSpPr>
            <p:nvPr/>
          </p:nvSpPr>
          <p:spPr bwMode="auto">
            <a:xfrm>
              <a:off x="3756529" y="549519"/>
              <a:ext cx="7694555" cy="246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000">
                  <a:latin typeface="華康黑體 Std W3" pitchFamily="34" charset="-120"/>
                  <a:ea typeface="華康黑體 Std W3" pitchFamily="34" charset="-120"/>
                </a:rPr>
                <a:t>Ciao, impariamo insieme l’italiano </a:t>
              </a:r>
              <a:endParaRPr lang="zh-CN" altLang="en-US" sz="100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1" name="直線接點 20"/>
            <p:cNvCxnSpPr/>
            <p:nvPr/>
          </p:nvCxnSpPr>
          <p:spPr>
            <a:xfrm>
              <a:off x="-744000" y="908637"/>
              <a:ext cx="13500000" cy="0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516467" y="908637"/>
              <a:ext cx="358772" cy="4608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6147" name="矩形 3"/>
          <p:cNvSpPr>
            <a:spLocks noChangeArrowheads="1"/>
          </p:cNvSpPr>
          <p:nvPr/>
        </p:nvSpPr>
        <p:spPr bwMode="auto">
          <a:xfrm>
            <a:off x="0" y="738188"/>
            <a:ext cx="1219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800" b="1">
                <a:latin typeface="Calibri" panose="020F0502020204030204" pitchFamily="34" charset="0"/>
                <a:ea typeface="華康黑體 Std W7" pitchFamily="34" charset="-120"/>
              </a:rPr>
              <a:t>Il Sostantivo</a:t>
            </a:r>
            <a:r>
              <a:rPr lang="en-US" altLang="zh-TW" sz="4800" b="1">
                <a:latin typeface="華康黑體 Std W7" pitchFamily="34" charset="-120"/>
                <a:ea typeface="華康黑體 Std W7" pitchFamily="34" charset="-120"/>
              </a:rPr>
              <a:t> </a:t>
            </a:r>
            <a:r>
              <a:rPr lang="zh-TW" altLang="en-US" sz="4800" b="1">
                <a:latin typeface="華康黑體 Std W7" pitchFamily="34" charset="-120"/>
                <a:ea typeface="華康黑體 Std W7" pitchFamily="34" charset="-120"/>
              </a:rPr>
              <a:t>名詞</a:t>
            </a:r>
            <a:r>
              <a:rPr lang="en-US" altLang="zh-TW" sz="4800" b="1">
                <a:latin typeface="華康黑體 Std W7" pitchFamily="34" charset="-120"/>
                <a:ea typeface="華康黑體 Std W7" pitchFamily="34" charset="-120"/>
              </a:rPr>
              <a:t> </a:t>
            </a:r>
            <a:endParaRPr lang="zh-TW" altLang="en-US" sz="4800">
              <a:latin typeface="華康黑體 Std W7" pitchFamily="34" charset="-120"/>
              <a:ea typeface="華康黑體 Std W7" pitchFamily="34" charset="-120"/>
            </a:endParaRPr>
          </a:p>
        </p:txBody>
      </p:sp>
      <p:sp>
        <p:nvSpPr>
          <p:cNvPr id="24" name="矩形 23"/>
          <p:cNvSpPr/>
          <p:nvPr/>
        </p:nvSpPr>
        <p:spPr>
          <a:xfrm flipV="1">
            <a:off x="3046413" y="1635125"/>
            <a:ext cx="5919787" cy="4603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>
              <a:solidFill>
                <a:srgbClr val="FFFFFF"/>
              </a:solidFill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1073150" y="1814513"/>
          <a:ext cx="10225088" cy="4938712"/>
        </p:xfrm>
        <a:graphic>
          <a:graphicData uri="http://schemas.openxmlformats.org/drawingml/2006/table">
            <a:tbl>
              <a:tblPr/>
              <a:tblGrid>
                <a:gridCol w="2373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2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8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名詞 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noun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黑體 Std W7" pitchFamily="34" charset="-120"/>
                          <a:ea typeface="華康黑體 Std W7" pitchFamily="34" charset="-120"/>
                        </a:rPr>
                        <a:t>單數 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singolare</a:t>
                      </a:r>
                      <a:endParaRPr kumimoji="0" lang="zh-TW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華康黑體 Std W7" pitchFamily="34" charset="-12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黑體 Std W7" pitchFamily="34" charset="-120"/>
                          <a:ea typeface="華康黑體 Std W7" pitchFamily="34" charset="-120"/>
                        </a:rPr>
                        <a:t>複數 </a:t>
                      </a:r>
                      <a:r>
                        <a:rPr kumimoji="0" lang="it-IT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plurale</a:t>
                      </a:r>
                      <a:endParaRPr kumimoji="0" lang="zh-TW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華康黑體 Std W7" pitchFamily="34" charset="-120"/>
                        <a:ea typeface="華康黑體 Std W7" pitchFamily="34" charset="-12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1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陽性</a:t>
                      </a:r>
                      <a:endParaRPr kumimoji="0" lang="en-US" altLang="zh-TW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華康黑體 Std W7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maschile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字尾 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o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華康黑體 Std W7" pitchFamily="34" charset="-12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字尾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i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華康黑體 Std W7" pitchFamily="34" charset="-12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407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tren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o 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(</a:t>
                      </a: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一列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)</a:t>
                      </a: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火車</a:t>
                      </a:r>
                      <a:endParaRPr kumimoji="0" lang="en-US" altLang="zh-TW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華康黑體 Std W7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Bambin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o 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(</a:t>
                      </a: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一位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) </a:t>
                      </a: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男嬰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華康黑體 Std W7" pitchFamily="34" charset="-12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tren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i 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(</a:t>
                      </a: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多列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) </a:t>
                      </a: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車</a:t>
                      </a:r>
                      <a:endParaRPr kumimoji="0" lang="en-US" altLang="zh-TW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華康黑體 Std W7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bambin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i 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(</a:t>
                      </a: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多位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)</a:t>
                      </a: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女嬰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華康黑體 Std W7" pitchFamily="34" charset="-12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51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陽性或陰性</a:t>
                      </a:r>
                      <a:endParaRPr kumimoji="0" lang="en-US" altLang="zh-TW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華康黑體 Std W7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華康黑體 Std W7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字尾 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e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華康黑體 Std W7" pitchFamily="34" charset="-12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字尾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i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華康黑體 Std W7" pitchFamily="34" charset="-12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83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則需要看名詞前的冠詞來分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華康黑體 Std W7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E60012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La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 President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E60012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華康黑體 Std W7" pitchFamily="34" charset="-12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11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陰性</a:t>
                      </a:r>
                      <a:endParaRPr kumimoji="0" lang="en-US" altLang="zh-TW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華康黑體 Std W7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femminile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字尾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a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華康黑體 Std W7" pitchFamily="34" charset="-12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字尾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e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華康黑體 Std W7" pitchFamily="34" charset="-12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407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Chies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a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  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(</a:t>
                      </a: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一座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) </a:t>
                      </a: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教堂</a:t>
                      </a:r>
                      <a:endParaRPr kumimoji="0" lang="en-US" altLang="zh-TW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華康黑體 Std W7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bambin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a 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(</a:t>
                      </a: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一位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) </a:t>
                      </a: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女嬰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華康黑體 Std W7" pitchFamily="34" charset="-12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Chies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e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 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(</a:t>
                      </a: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多座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) </a:t>
                      </a: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教堂</a:t>
                      </a:r>
                      <a:endParaRPr kumimoji="0" lang="en-US" altLang="zh-TW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華康黑體 Std W7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bambin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e 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(</a:t>
                      </a: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多位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) </a:t>
                      </a: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女嬰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華康黑體 Std W7" pitchFamily="34" charset="-12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群組 17"/>
          <p:cNvGrpSpPr>
            <a:grpSpLocks/>
          </p:cNvGrpSpPr>
          <p:nvPr/>
        </p:nvGrpSpPr>
        <p:grpSpPr bwMode="auto">
          <a:xfrm>
            <a:off x="-744538" y="200025"/>
            <a:ext cx="13500101" cy="460375"/>
            <a:chOff x="-744000" y="493894"/>
            <a:chExt cx="13500000" cy="460825"/>
          </a:xfrm>
        </p:grpSpPr>
        <p:sp>
          <p:nvSpPr>
            <p:cNvPr id="7189" name="矩形 4"/>
            <p:cNvSpPr>
              <a:spLocks noChangeArrowheads="1"/>
            </p:cNvSpPr>
            <p:nvPr/>
          </p:nvSpPr>
          <p:spPr bwMode="auto">
            <a:xfrm>
              <a:off x="535500" y="493894"/>
              <a:ext cx="3156987" cy="338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/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你好 </a:t>
              </a:r>
              <a:r>
                <a:rPr lang="en-US" altLang="zh-TW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! 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我們一起學</a:t>
              </a:r>
              <a:r>
                <a:rPr lang="zh-CN" altLang="en-US" sz="1600">
                  <a:ea typeface="華康黑體 Std W3" pitchFamily="34" charset="-120"/>
                  <a:cs typeface="迷你简汉真广标" charset="0"/>
                </a:rPr>
                <a:t>意大利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文</a:t>
              </a:r>
              <a:endParaRPr lang="zh-CN" altLang="en-US" sz="1600" b="1">
                <a:latin typeface="華康黑體 Std W3" pitchFamily="34" charset="-120"/>
                <a:ea typeface="華康黑體 Std W3" pitchFamily="34" charset="-120"/>
                <a:cs typeface="迷你简汉真广标" charset="0"/>
              </a:endParaRPr>
            </a:p>
          </p:txBody>
        </p:sp>
        <p:sp>
          <p:nvSpPr>
            <p:cNvPr id="7190" name="矩形 19"/>
            <p:cNvSpPr>
              <a:spLocks noChangeArrowheads="1"/>
            </p:cNvSpPr>
            <p:nvPr/>
          </p:nvSpPr>
          <p:spPr bwMode="auto">
            <a:xfrm>
              <a:off x="3756529" y="549519"/>
              <a:ext cx="7694555" cy="246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000">
                  <a:latin typeface="華康黑體 Std W3" pitchFamily="34" charset="-120"/>
                  <a:ea typeface="華康黑體 Std W3" pitchFamily="34" charset="-120"/>
                </a:rPr>
                <a:t>Ciao, impariamo insieme l’italiano </a:t>
              </a:r>
              <a:endParaRPr lang="zh-CN" altLang="en-US" sz="100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1" name="直線接點 20"/>
            <p:cNvCxnSpPr/>
            <p:nvPr/>
          </p:nvCxnSpPr>
          <p:spPr>
            <a:xfrm>
              <a:off x="-744000" y="908637"/>
              <a:ext cx="13500000" cy="0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516467" y="908637"/>
              <a:ext cx="358772" cy="4608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7171" name="矩形 3"/>
          <p:cNvSpPr>
            <a:spLocks noChangeArrowheads="1"/>
          </p:cNvSpPr>
          <p:nvPr/>
        </p:nvSpPr>
        <p:spPr bwMode="auto">
          <a:xfrm>
            <a:off x="0" y="558800"/>
            <a:ext cx="1219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800">
                <a:ea typeface="華康黑體 Std W7" pitchFamily="34" charset="-120"/>
              </a:rPr>
              <a:t> </a:t>
            </a:r>
          </a:p>
        </p:txBody>
      </p:sp>
      <p:sp>
        <p:nvSpPr>
          <p:cNvPr id="24" name="矩形 23"/>
          <p:cNvSpPr/>
          <p:nvPr/>
        </p:nvSpPr>
        <p:spPr>
          <a:xfrm flipV="1">
            <a:off x="3763963" y="1814513"/>
            <a:ext cx="4664075" cy="4603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>
              <a:solidFill>
                <a:srgbClr val="FFFFFF"/>
              </a:solidFill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1790700" y="2173288"/>
          <a:ext cx="8610600" cy="2333625"/>
        </p:xfrm>
        <a:graphic>
          <a:graphicData uri="http://schemas.openxmlformats.org/drawingml/2006/table">
            <a:tbl>
              <a:tblPr/>
              <a:tblGrid>
                <a:gridCol w="4398963">
                  <a:extLst>
                    <a:ext uri="{9D8B030D-6E8A-4147-A177-3AD203B41FA5}">
                      <a16:colId xmlns:a16="http://schemas.microsoft.com/office/drawing/2014/main" val="3529446452"/>
                    </a:ext>
                  </a:extLst>
                </a:gridCol>
                <a:gridCol w="4211637">
                  <a:extLst>
                    <a:ext uri="{9D8B030D-6E8A-4147-A177-3AD203B41FA5}">
                      <a16:colId xmlns:a16="http://schemas.microsoft.com/office/drawing/2014/main" val="3991661671"/>
                    </a:ext>
                  </a:extLst>
                </a:gridCol>
              </a:tblGrid>
              <a:tr h="650875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定冠詞 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determinativo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華康黑體 Std W7" pitchFamily="34" charset="-120"/>
                          <a:ea typeface="華康黑體 Std W7" pitchFamily="34" charset="-120"/>
                        </a:rPr>
                        <a:t>不定冠詞 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indeterminativo</a:t>
                      </a:r>
                      <a:endParaRPr kumimoji="0" lang="zh-TW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50810"/>
                  </a:ext>
                </a:extLst>
              </a:tr>
              <a:tr h="598488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已知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,</a:t>
                      </a: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確定的那件事物</a:t>
                      </a:r>
                      <a:endParaRPr kumimoji="0" lang="en-US" altLang="zh-TW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未知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, </a:t>
                      </a: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不確定的某事物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184"/>
                  </a:ext>
                </a:extLst>
              </a:tr>
              <a:tr h="1084263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E60012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La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 scuola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那一間學校</a:t>
                      </a: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,</a:t>
                      </a: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說話的人提過或知道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那一間學校</a:t>
                      </a:r>
                      <a:endParaRPr kumimoji="0" lang="en-US" altLang="zh-TW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E60012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Una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 scuola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表示有一間學校</a:t>
                      </a:r>
                      <a:r>
                        <a:rPr kumimoji="0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,</a:t>
                      </a:r>
                      <a:r>
                        <a:rPr kumimoji="0" lang="zh-TW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並沒有別指定哪一所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5361964"/>
                  </a:ext>
                </a:extLst>
              </a:tr>
            </a:tbl>
          </a:graphicData>
        </a:graphic>
      </p:graphicFrame>
      <p:sp>
        <p:nvSpPr>
          <p:cNvPr id="7187" name="矩形 3"/>
          <p:cNvSpPr>
            <a:spLocks noChangeArrowheads="1"/>
          </p:cNvSpPr>
          <p:nvPr/>
        </p:nvSpPr>
        <p:spPr bwMode="auto">
          <a:xfrm>
            <a:off x="0" y="738188"/>
            <a:ext cx="1219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800" b="1">
                <a:latin typeface="華康黑體 Std W7" pitchFamily="34" charset="-120"/>
                <a:ea typeface="華康黑體 Std W7" pitchFamily="34" charset="-120"/>
              </a:rPr>
              <a:t> </a:t>
            </a:r>
            <a:endParaRPr lang="zh-TW" altLang="en-US" sz="4800">
              <a:latin typeface="華康黑體 Std W7" pitchFamily="34" charset="-120"/>
              <a:ea typeface="華康黑體 Std W7" pitchFamily="34" charset="-120"/>
            </a:endParaRPr>
          </a:p>
        </p:txBody>
      </p:sp>
      <p:sp>
        <p:nvSpPr>
          <p:cNvPr id="7188" name="矩形 3"/>
          <p:cNvSpPr>
            <a:spLocks noChangeArrowheads="1"/>
          </p:cNvSpPr>
          <p:nvPr/>
        </p:nvSpPr>
        <p:spPr bwMode="auto">
          <a:xfrm>
            <a:off x="152400" y="890588"/>
            <a:ext cx="1219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800" b="1">
                <a:latin typeface="Segoe UI Historic" pitchFamily="34" charset="0"/>
              </a:rPr>
              <a:t>L’articolo</a:t>
            </a:r>
            <a:r>
              <a:rPr lang="en-US" altLang="zh-TW" sz="4800" b="1">
                <a:latin typeface="華康黑體 Std W7" pitchFamily="34" charset="-120"/>
                <a:ea typeface="華康黑體 Std W7" pitchFamily="34" charset="-120"/>
              </a:rPr>
              <a:t> </a:t>
            </a:r>
            <a:r>
              <a:rPr lang="zh-TW" altLang="en-US" sz="4800" b="1">
                <a:latin typeface="華康黑體 Std W7" pitchFamily="34" charset="-120"/>
                <a:ea typeface="華康黑體 Std W7" pitchFamily="34" charset="-120"/>
              </a:rPr>
              <a:t>冠詞</a:t>
            </a:r>
            <a:r>
              <a:rPr lang="en-US" altLang="zh-TW" sz="4800" b="1">
                <a:latin typeface="華康黑體 Std W7" pitchFamily="34" charset="-120"/>
                <a:ea typeface="華康黑體 Std W7" pitchFamily="34" charset="-120"/>
              </a:rPr>
              <a:t> </a:t>
            </a:r>
            <a:endParaRPr lang="zh-TW" altLang="en-US" sz="4800">
              <a:latin typeface="華康黑體 Std W7" pitchFamily="34" charset="-120"/>
              <a:ea typeface="華康黑體 Std W7" pitchFamily="34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群組 17"/>
          <p:cNvGrpSpPr>
            <a:grpSpLocks/>
          </p:cNvGrpSpPr>
          <p:nvPr/>
        </p:nvGrpSpPr>
        <p:grpSpPr bwMode="auto">
          <a:xfrm>
            <a:off x="-744538" y="200025"/>
            <a:ext cx="13500101" cy="460375"/>
            <a:chOff x="-744000" y="493894"/>
            <a:chExt cx="13500000" cy="460825"/>
          </a:xfrm>
        </p:grpSpPr>
        <p:sp>
          <p:nvSpPr>
            <p:cNvPr id="8238" name="矩形 4"/>
            <p:cNvSpPr>
              <a:spLocks noChangeArrowheads="1"/>
            </p:cNvSpPr>
            <p:nvPr/>
          </p:nvSpPr>
          <p:spPr bwMode="auto">
            <a:xfrm>
              <a:off x="535500" y="493894"/>
              <a:ext cx="3156987" cy="338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/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你好 </a:t>
              </a:r>
              <a:r>
                <a:rPr lang="en-US" altLang="zh-TW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! 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我們一起學</a:t>
              </a:r>
              <a:r>
                <a:rPr lang="zh-CN" altLang="en-US" sz="1600">
                  <a:ea typeface="華康黑體 Std W3" pitchFamily="34" charset="-120"/>
                  <a:cs typeface="迷你简汉真广标" charset="0"/>
                </a:rPr>
                <a:t>意大利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文</a:t>
              </a:r>
              <a:endParaRPr lang="zh-CN" altLang="en-US" sz="1600" b="1">
                <a:latin typeface="華康黑體 Std W3" pitchFamily="34" charset="-120"/>
                <a:ea typeface="華康黑體 Std W3" pitchFamily="34" charset="-120"/>
                <a:cs typeface="迷你简汉真广标" charset="0"/>
              </a:endParaRPr>
            </a:p>
          </p:txBody>
        </p:sp>
        <p:sp>
          <p:nvSpPr>
            <p:cNvPr id="8239" name="矩形 19"/>
            <p:cNvSpPr>
              <a:spLocks noChangeArrowheads="1"/>
            </p:cNvSpPr>
            <p:nvPr/>
          </p:nvSpPr>
          <p:spPr bwMode="auto">
            <a:xfrm>
              <a:off x="3756529" y="549519"/>
              <a:ext cx="7694555" cy="246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000">
                  <a:latin typeface="華康黑體 Std W3" pitchFamily="34" charset="-120"/>
                  <a:ea typeface="華康黑體 Std W3" pitchFamily="34" charset="-120"/>
                </a:rPr>
                <a:t>Ciao, impariamo insieme l’italiano </a:t>
              </a:r>
              <a:endParaRPr lang="zh-CN" altLang="en-US" sz="100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1" name="直線接點 20"/>
            <p:cNvCxnSpPr/>
            <p:nvPr/>
          </p:nvCxnSpPr>
          <p:spPr>
            <a:xfrm>
              <a:off x="-744000" y="908637"/>
              <a:ext cx="13500000" cy="0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516467" y="908637"/>
              <a:ext cx="358772" cy="4608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3405188" y="1814513"/>
            <a:ext cx="5381625" cy="4603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>
              <a:solidFill>
                <a:srgbClr val="FFFFFF"/>
              </a:solidFill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1252538" y="2173288"/>
          <a:ext cx="9866312" cy="3778250"/>
        </p:xfrm>
        <a:graphic>
          <a:graphicData uri="http://schemas.openxmlformats.org/drawingml/2006/table">
            <a:tbl>
              <a:tblPr/>
              <a:tblGrid>
                <a:gridCol w="1973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3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3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3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32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28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名詞</a:t>
                      </a:r>
                      <a:endParaRPr kumimoji="0" lang="en-US" altLang="zh-TW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noun</a:t>
                      </a:r>
                      <a:endParaRPr kumimoji="0" lang="zh-TW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字首</a:t>
                      </a:r>
                      <a:endParaRPr kumimoji="0" lang="en-US" altLang="zh-TW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prefisso</a:t>
                      </a:r>
                      <a:endParaRPr kumimoji="0" lang="zh-TW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單數</a:t>
                      </a:r>
                      <a:endParaRPr kumimoji="0" lang="en-US" altLang="zh-TW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singolare</a:t>
                      </a:r>
                      <a:endParaRPr kumimoji="0" lang="zh-TW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複數</a:t>
                      </a:r>
                      <a:endParaRPr kumimoji="0" lang="en-US" altLang="zh-TW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</a:rPr>
                        <a:t>plurale</a:t>
                      </a:r>
                      <a:endParaRPr kumimoji="0" lang="zh-TW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中文</a:t>
                      </a:r>
                      <a:endParaRPr kumimoji="0" lang="en-US" altLang="zh-TW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cinese</a:t>
                      </a:r>
                      <a:endParaRPr kumimoji="0" lang="zh-TW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86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陽性</a:t>
                      </a:r>
                      <a:endParaRPr kumimoji="0" lang="en-US" altLang="zh-TW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maschile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子音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E60012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il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 libr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E60012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o</a:t>
                      </a:r>
                      <a:endParaRPr kumimoji="0" lang="zh-TW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E60012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E60012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i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 libr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E60012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i</a:t>
                      </a:r>
                      <a:endParaRPr kumimoji="0" lang="zh-TW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E60012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書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86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S, Gn, Z, Ps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E60012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lo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 stomac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E60012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o</a:t>
                      </a:r>
                      <a:endParaRPr kumimoji="0" lang="zh-TW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E60012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E60012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gli</a:t>
                      </a: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 </a:t>
                      </a:r>
                      <a:r>
                        <a:rPr kumimoji="0" lang="en-US" altLang="zh-TW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stomac</a:t>
                      </a:r>
                      <a:r>
                        <a:rPr kumimoji="0" lang="en-US" altLang="zh-TW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i</a:t>
                      </a:r>
                      <a:endParaRPr kumimoji="0" lang="zh-TW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胃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886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母音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l’</a:t>
                      </a: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 </a:t>
                      </a:r>
                      <a:r>
                        <a:rPr kumimoji="0" lang="en-US" altLang="zh-TW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alber</a:t>
                      </a:r>
                      <a:r>
                        <a:rPr kumimoji="0" lang="en-US" altLang="zh-TW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o</a:t>
                      </a:r>
                      <a:endParaRPr kumimoji="0" lang="zh-TW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gli</a:t>
                      </a: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 </a:t>
                      </a:r>
                      <a:r>
                        <a:rPr kumimoji="0" lang="en-US" altLang="zh-TW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alber</a:t>
                      </a:r>
                      <a:r>
                        <a:rPr kumimoji="0" lang="en-US" altLang="zh-TW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i</a:t>
                      </a:r>
                      <a:endParaRPr kumimoji="0" lang="zh-TW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樹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86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陰性</a:t>
                      </a:r>
                      <a:endParaRPr kumimoji="0" lang="en-US" altLang="zh-TW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華康黑體 Std W7" pitchFamily="34" charset="-120"/>
                        </a:rPr>
                        <a:t>femminile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子音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la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 donn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a</a:t>
                      </a:r>
                      <a:endParaRPr kumimoji="0" lang="zh-TW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le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 donn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e</a:t>
                      </a:r>
                      <a:endParaRPr kumimoji="0" lang="zh-TW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女人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99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母音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l’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oper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a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le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 oper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e</a:t>
                      </a:r>
                      <a:endParaRPr kumimoji="0" lang="zh-TW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新細明體" pitchFamily="18" charset="-12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pitchFamily="18" charset="-120"/>
                        </a:rPr>
                        <a:t>歌劇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237" name="矩形 3"/>
          <p:cNvSpPr>
            <a:spLocks noChangeArrowheads="1"/>
          </p:cNvSpPr>
          <p:nvPr/>
        </p:nvSpPr>
        <p:spPr bwMode="auto">
          <a:xfrm>
            <a:off x="152400" y="890588"/>
            <a:ext cx="1219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800" b="1">
                <a:latin typeface="Calibri" panose="020F0502020204030204" pitchFamily="34" charset="0"/>
                <a:ea typeface="華康黑體 Std W7" pitchFamily="34" charset="-120"/>
              </a:rPr>
              <a:t>Articolo Determinativo </a:t>
            </a:r>
            <a:r>
              <a:rPr lang="zh-TW" altLang="en-US" sz="4800" b="1">
                <a:latin typeface="華康黑體 Std W7" pitchFamily="34" charset="-120"/>
                <a:ea typeface="華康黑體 Std W7" pitchFamily="34" charset="-120"/>
              </a:rPr>
              <a:t>定冠詞</a:t>
            </a:r>
            <a:r>
              <a:rPr lang="en-US" altLang="zh-TW" sz="4800" b="1">
                <a:latin typeface="華康黑體 Std W7" pitchFamily="34" charset="-120"/>
                <a:ea typeface="華康黑體 Std W7" pitchFamily="34" charset="-120"/>
              </a:rPr>
              <a:t> </a:t>
            </a:r>
            <a:endParaRPr lang="zh-TW" altLang="en-US" sz="4800">
              <a:latin typeface="華康黑體 Std W7" pitchFamily="34" charset="-120"/>
              <a:ea typeface="華康黑體 Std W7" pitchFamily="34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群組 17"/>
          <p:cNvGrpSpPr>
            <a:grpSpLocks/>
          </p:cNvGrpSpPr>
          <p:nvPr/>
        </p:nvGrpSpPr>
        <p:grpSpPr bwMode="auto">
          <a:xfrm>
            <a:off x="-744538" y="200025"/>
            <a:ext cx="13500101" cy="460375"/>
            <a:chOff x="-744000" y="493894"/>
            <a:chExt cx="13500000" cy="460825"/>
          </a:xfrm>
        </p:grpSpPr>
        <p:sp>
          <p:nvSpPr>
            <p:cNvPr id="9257" name="矩形 4"/>
            <p:cNvSpPr>
              <a:spLocks noChangeArrowheads="1"/>
            </p:cNvSpPr>
            <p:nvPr/>
          </p:nvSpPr>
          <p:spPr bwMode="auto">
            <a:xfrm>
              <a:off x="535500" y="493894"/>
              <a:ext cx="3156987" cy="338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/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你好 </a:t>
              </a:r>
              <a:r>
                <a:rPr lang="en-US" altLang="zh-TW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! 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我們一起學</a:t>
              </a:r>
              <a:r>
                <a:rPr lang="zh-CN" altLang="en-US" sz="1600">
                  <a:ea typeface="華康黑體 Std W3" pitchFamily="34" charset="-120"/>
                  <a:cs typeface="迷你简汉真广标" charset="0"/>
                </a:rPr>
                <a:t>意大利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文</a:t>
              </a:r>
              <a:endParaRPr lang="zh-CN" altLang="en-US" sz="1600" b="1">
                <a:latin typeface="華康黑體 Std W3" pitchFamily="34" charset="-120"/>
                <a:ea typeface="華康黑體 Std W3" pitchFamily="34" charset="-120"/>
                <a:cs typeface="迷你简汉真广标" charset="0"/>
              </a:endParaRPr>
            </a:p>
          </p:txBody>
        </p:sp>
        <p:sp>
          <p:nvSpPr>
            <p:cNvPr id="9258" name="矩形 19"/>
            <p:cNvSpPr>
              <a:spLocks noChangeArrowheads="1"/>
            </p:cNvSpPr>
            <p:nvPr/>
          </p:nvSpPr>
          <p:spPr bwMode="auto">
            <a:xfrm>
              <a:off x="3756529" y="549519"/>
              <a:ext cx="7694555" cy="246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000">
                  <a:latin typeface="華康黑體 Std W3" pitchFamily="34" charset="-120"/>
                  <a:ea typeface="華康黑體 Std W3" pitchFamily="34" charset="-120"/>
                </a:rPr>
                <a:t>Ciao, impariamo insieme l’italiano </a:t>
              </a:r>
              <a:endParaRPr lang="zh-CN" altLang="en-US" sz="100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1" name="直線接點 20"/>
            <p:cNvCxnSpPr/>
            <p:nvPr/>
          </p:nvCxnSpPr>
          <p:spPr>
            <a:xfrm>
              <a:off x="-744000" y="908637"/>
              <a:ext cx="13500000" cy="0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516467" y="908637"/>
              <a:ext cx="358772" cy="4608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3405188" y="1814513"/>
            <a:ext cx="5381625" cy="4603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>
              <a:solidFill>
                <a:srgbClr val="FFFFFF"/>
              </a:solidFill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1163638" y="2528888"/>
          <a:ext cx="9864725" cy="3200400"/>
        </p:xfrm>
        <a:graphic>
          <a:graphicData uri="http://schemas.openxmlformats.org/drawingml/2006/table">
            <a:tbl>
              <a:tblPr/>
              <a:tblGrid>
                <a:gridCol w="1973262">
                  <a:extLst>
                    <a:ext uri="{9D8B030D-6E8A-4147-A177-3AD203B41FA5}">
                      <a16:colId xmlns:a16="http://schemas.microsoft.com/office/drawing/2014/main" val="4277033073"/>
                    </a:ext>
                  </a:extLst>
                </a:gridCol>
                <a:gridCol w="1973263">
                  <a:extLst>
                    <a:ext uri="{9D8B030D-6E8A-4147-A177-3AD203B41FA5}">
                      <a16:colId xmlns:a16="http://schemas.microsoft.com/office/drawing/2014/main" val="842606352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3534044830"/>
                    </a:ext>
                  </a:extLst>
                </a:gridCol>
                <a:gridCol w="1973262">
                  <a:extLst>
                    <a:ext uri="{9D8B030D-6E8A-4147-A177-3AD203B41FA5}">
                      <a16:colId xmlns:a16="http://schemas.microsoft.com/office/drawing/2014/main" val="1693502506"/>
                    </a:ext>
                  </a:extLst>
                </a:gridCol>
                <a:gridCol w="1973263">
                  <a:extLst>
                    <a:ext uri="{9D8B030D-6E8A-4147-A177-3AD203B41FA5}">
                      <a16:colId xmlns:a16="http://schemas.microsoft.com/office/drawing/2014/main" val="580756477"/>
                    </a:ext>
                  </a:extLst>
                </a:gridCol>
              </a:tblGrid>
              <a:tr h="822325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名詞</a:t>
                      </a:r>
                      <a:endParaRPr kumimoji="0" lang="en-US" altLang="zh-TW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noun</a:t>
                      </a:r>
                      <a:endParaRPr kumimoji="0" lang="zh-TW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字首</a:t>
                      </a:r>
                      <a:endParaRPr kumimoji="0" lang="en-US" altLang="zh-TW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prefisso</a:t>
                      </a:r>
                      <a:endParaRPr kumimoji="0" lang="zh-TW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單數</a:t>
                      </a:r>
                      <a:endParaRPr kumimoji="0" lang="en-US" altLang="zh-TW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singolare</a:t>
                      </a:r>
                      <a:endParaRPr kumimoji="0" lang="zh-TW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複數</a:t>
                      </a:r>
                      <a:endParaRPr kumimoji="0" lang="en-US" altLang="zh-TW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Plurale</a:t>
                      </a:r>
                      <a:endParaRPr kumimoji="0" lang="zh-TW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中文</a:t>
                      </a:r>
                      <a:endParaRPr kumimoji="0" lang="en-US" altLang="zh-TW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cinese</a:t>
                      </a:r>
                      <a:endParaRPr kumimoji="0" lang="zh-TW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3189976"/>
                  </a:ext>
                </a:extLst>
              </a:tr>
              <a:tr h="588963">
                <a:tc rowSpan="2"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陽性</a:t>
                      </a:r>
                      <a:endParaRPr kumimoji="0" lang="en-US" altLang="zh-TW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maschile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子音或母音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un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 libr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E60012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o</a:t>
                      </a:r>
                      <a:endParaRPr kumimoji="0" lang="zh-TW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E60012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E60012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dei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 libr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E60012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i</a:t>
                      </a:r>
                      <a:endParaRPr kumimoji="0" lang="zh-TW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E60012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303695"/>
                  </a:ext>
                </a:extLst>
              </a:tr>
              <a:tr h="600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S, Gn, Z, Ps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E60012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uno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 student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e</a:t>
                      </a:r>
                      <a:endParaRPr kumimoji="0" lang="zh-TW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E60012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gli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 stomac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i</a:t>
                      </a:r>
                      <a:endParaRPr kumimoji="0" lang="zh-TW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學生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4200809"/>
                  </a:ext>
                </a:extLst>
              </a:tr>
              <a:tr h="588963">
                <a:tc rowSpan="2"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陰性</a:t>
                      </a:r>
                      <a:endParaRPr kumimoji="0" lang="en-US" altLang="zh-TW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femminile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子音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una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 ros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a</a:t>
                      </a:r>
                      <a:endParaRPr kumimoji="0" lang="zh-TW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delle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 ros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e</a:t>
                      </a:r>
                      <a:endParaRPr kumimoji="0" lang="zh-TW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玫瑰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3446409"/>
                  </a:ext>
                </a:extLst>
              </a:tr>
              <a:tr h="6000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母音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un’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isol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delle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 isol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e</a:t>
                      </a:r>
                      <a:endParaRPr kumimoji="0" lang="zh-TW" alt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469014"/>
                  </a:ext>
                </a:extLst>
              </a:tr>
            </a:tbl>
          </a:graphicData>
        </a:graphic>
      </p:graphicFrame>
      <p:sp>
        <p:nvSpPr>
          <p:cNvPr id="9256" name="矩形 3"/>
          <p:cNvSpPr>
            <a:spLocks noChangeArrowheads="1"/>
          </p:cNvSpPr>
          <p:nvPr/>
        </p:nvSpPr>
        <p:spPr bwMode="auto">
          <a:xfrm>
            <a:off x="152400" y="890588"/>
            <a:ext cx="1219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800" b="1">
                <a:latin typeface="Calibri" panose="020F0502020204030204" pitchFamily="34" charset="0"/>
                <a:ea typeface="華康黑體 Std W7" pitchFamily="34" charset="-120"/>
              </a:rPr>
              <a:t>Articolo Determinativo </a:t>
            </a:r>
            <a:r>
              <a:rPr lang="zh-TW" altLang="en-US" sz="4800" b="1">
                <a:latin typeface="Calibri" panose="020F0502020204030204" pitchFamily="34" charset="0"/>
                <a:ea typeface="華康黑體 Std W7" pitchFamily="34" charset="-120"/>
              </a:rPr>
              <a:t>不</a:t>
            </a:r>
            <a:r>
              <a:rPr lang="zh-TW" altLang="en-US" sz="4800" b="1">
                <a:latin typeface="華康黑體 Std W7" pitchFamily="34" charset="-120"/>
                <a:ea typeface="華康黑體 Std W7" pitchFamily="34" charset="-120"/>
              </a:rPr>
              <a:t>定冠詞</a:t>
            </a:r>
            <a:r>
              <a:rPr lang="en-US" altLang="zh-TW" sz="4800" b="1">
                <a:latin typeface="華康黑體 Std W7" pitchFamily="34" charset="-120"/>
                <a:ea typeface="華康黑體 Std W7" pitchFamily="34" charset="-120"/>
              </a:rPr>
              <a:t> </a:t>
            </a:r>
            <a:endParaRPr lang="zh-TW" altLang="en-US" sz="4800">
              <a:latin typeface="華康黑體 Std W7" pitchFamily="34" charset="-120"/>
              <a:ea typeface="華康黑體 Std W7" pitchFamily="34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群組 17"/>
          <p:cNvGrpSpPr>
            <a:grpSpLocks/>
          </p:cNvGrpSpPr>
          <p:nvPr/>
        </p:nvGrpSpPr>
        <p:grpSpPr bwMode="auto">
          <a:xfrm>
            <a:off x="-744538" y="200025"/>
            <a:ext cx="13500101" cy="460375"/>
            <a:chOff x="-744000" y="493894"/>
            <a:chExt cx="13500000" cy="460825"/>
          </a:xfrm>
        </p:grpSpPr>
        <p:sp>
          <p:nvSpPr>
            <p:cNvPr id="10276" name="矩形 4"/>
            <p:cNvSpPr>
              <a:spLocks noChangeArrowheads="1"/>
            </p:cNvSpPr>
            <p:nvPr/>
          </p:nvSpPr>
          <p:spPr bwMode="auto">
            <a:xfrm>
              <a:off x="535500" y="493894"/>
              <a:ext cx="3156987" cy="3388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/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你好 </a:t>
              </a:r>
              <a:r>
                <a:rPr lang="en-US" altLang="zh-TW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! 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我們一起學</a:t>
              </a:r>
              <a:r>
                <a:rPr lang="zh-CN" altLang="en-US" sz="1600">
                  <a:ea typeface="華康黑體 Std W3" pitchFamily="34" charset="-120"/>
                  <a:cs typeface="迷你简汉真广标" charset="0"/>
                </a:rPr>
                <a:t>意大利</a:t>
              </a:r>
              <a:r>
                <a:rPr lang="zh-TW" altLang="en-US" sz="1600" b="1">
                  <a:latin typeface="華康黑體 Std W3" pitchFamily="34" charset="-120"/>
                  <a:ea typeface="華康黑體 Std W3" pitchFamily="34" charset="-120"/>
                  <a:cs typeface="迷你简汉真广标" charset="0"/>
                </a:rPr>
                <a:t>文</a:t>
              </a:r>
              <a:endParaRPr lang="zh-CN" altLang="en-US" sz="1600" b="1">
                <a:latin typeface="華康黑體 Std W3" pitchFamily="34" charset="-120"/>
                <a:ea typeface="華康黑體 Std W3" pitchFamily="34" charset="-120"/>
                <a:cs typeface="迷你简汉真广标" charset="0"/>
              </a:endParaRPr>
            </a:p>
          </p:txBody>
        </p:sp>
        <p:sp>
          <p:nvSpPr>
            <p:cNvPr id="10277" name="矩形 19"/>
            <p:cNvSpPr>
              <a:spLocks noChangeArrowheads="1"/>
            </p:cNvSpPr>
            <p:nvPr/>
          </p:nvSpPr>
          <p:spPr bwMode="auto">
            <a:xfrm>
              <a:off x="3756529" y="549519"/>
              <a:ext cx="7694555" cy="246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SimSun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000">
                  <a:latin typeface="華康黑體 Std W3" pitchFamily="34" charset="-120"/>
                  <a:ea typeface="華康黑體 Std W3" pitchFamily="34" charset="-120"/>
                </a:rPr>
                <a:t>Ciao, impariamo insieme l’italiano </a:t>
              </a:r>
              <a:endParaRPr lang="zh-CN" altLang="en-US" sz="1000">
                <a:latin typeface="華康黑體 Std W3" pitchFamily="34" charset="-120"/>
                <a:ea typeface="華康黑體 Std W3" pitchFamily="34" charset="-120"/>
              </a:endParaRPr>
            </a:p>
          </p:txBody>
        </p:sp>
        <p:cxnSp>
          <p:nvCxnSpPr>
            <p:cNvPr id="21" name="直線接點 20"/>
            <p:cNvCxnSpPr/>
            <p:nvPr/>
          </p:nvCxnSpPr>
          <p:spPr>
            <a:xfrm>
              <a:off x="-744000" y="908637"/>
              <a:ext cx="13500000" cy="0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516467" y="908637"/>
              <a:ext cx="358772" cy="4608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3943350" y="1814513"/>
            <a:ext cx="4664075" cy="4603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>
              <a:solidFill>
                <a:srgbClr val="FFFFFF"/>
              </a:solidFill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714375" y="2711450"/>
          <a:ext cx="10583863" cy="2944813"/>
        </p:xfrm>
        <a:graphic>
          <a:graphicData uri="http://schemas.openxmlformats.org/drawingml/2006/table">
            <a:tbl>
              <a:tblPr/>
              <a:tblGrid>
                <a:gridCol w="1716088">
                  <a:extLst>
                    <a:ext uri="{9D8B030D-6E8A-4147-A177-3AD203B41FA5}">
                      <a16:colId xmlns:a16="http://schemas.microsoft.com/office/drawing/2014/main" val="2901109239"/>
                    </a:ext>
                  </a:extLst>
                </a:gridCol>
                <a:gridCol w="3297237">
                  <a:extLst>
                    <a:ext uri="{9D8B030D-6E8A-4147-A177-3AD203B41FA5}">
                      <a16:colId xmlns:a16="http://schemas.microsoft.com/office/drawing/2014/main" val="3963574890"/>
                    </a:ext>
                  </a:extLst>
                </a:gridCol>
                <a:gridCol w="3417888">
                  <a:extLst>
                    <a:ext uri="{9D8B030D-6E8A-4147-A177-3AD203B41FA5}">
                      <a16:colId xmlns:a16="http://schemas.microsoft.com/office/drawing/2014/main" val="583356548"/>
                    </a:ext>
                  </a:extLst>
                </a:gridCol>
                <a:gridCol w="2152650">
                  <a:extLst>
                    <a:ext uri="{9D8B030D-6E8A-4147-A177-3AD203B41FA5}">
                      <a16:colId xmlns:a16="http://schemas.microsoft.com/office/drawing/2014/main" val="2969497472"/>
                    </a:ext>
                  </a:extLst>
                </a:gridCol>
              </a:tblGrid>
              <a:tr h="588963"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名詞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noun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單數 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singolare</a:t>
                      </a:r>
                      <a:endParaRPr kumimoji="0" lang="zh-TW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複數 </a:t>
                      </a:r>
                      <a:r>
                        <a:rPr kumimoji="0" lang="it-IT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</a:rPr>
                        <a:t>plurale</a:t>
                      </a:r>
                      <a:endParaRPr kumimoji="0" lang="zh-TW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中文 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</a:rPr>
                        <a:t>cinese</a:t>
                      </a:r>
                      <a:endParaRPr kumimoji="0" lang="zh-TW" alt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5514472"/>
                  </a:ext>
                </a:extLst>
              </a:tr>
              <a:tr h="588963">
                <a:tc rowSpan="2"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陽性</a:t>
                      </a:r>
                      <a:endParaRPr kumimoji="0" lang="en-US" altLang="zh-TW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字尾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o= il gatt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o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 ner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字尾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i= i gatt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i 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ner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黑色的貓</a:t>
                      </a:r>
                      <a:endParaRPr kumimoji="0" lang="en-US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482302"/>
                  </a:ext>
                </a:extLst>
              </a:tr>
              <a:tr h="5889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字尾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e= il can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e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 ner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字尾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i= i can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i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 ner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黑色的狗</a:t>
                      </a: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 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1029909"/>
                  </a:ext>
                </a:extLst>
              </a:tr>
              <a:tr h="588963">
                <a:tc rowSpan="2"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陰性</a:t>
                      </a:r>
                      <a:endParaRPr kumimoji="0" lang="en-US" altLang="zh-TW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字尾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a=la gonn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a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 ross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字尾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e= le gonn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e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 ross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紅色的裙子</a:t>
                      </a: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 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897701"/>
                  </a:ext>
                </a:extLst>
              </a:tr>
              <a:tr h="5889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字尾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e= la chiav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e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 ross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字尾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i = le chiav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i</a:t>
                      </a: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 ross</a:t>
                      </a:r>
                      <a:r>
                        <a:rPr kumimoji="0" lang="en-US" altLang="zh-TW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SimSun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華康黑體 Std W7" pitchFamily="34" charset="-120"/>
                        </a:rPr>
                        <a:t>紅色的鍵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華康黑體 Std W7" pitchFamily="34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262209"/>
                  </a:ext>
                </a:extLst>
              </a:tr>
            </a:tbl>
          </a:graphicData>
        </a:graphic>
      </p:graphicFrame>
      <p:sp>
        <p:nvSpPr>
          <p:cNvPr id="10274" name="矩形 3"/>
          <p:cNvSpPr>
            <a:spLocks noChangeArrowheads="1"/>
          </p:cNvSpPr>
          <p:nvPr/>
        </p:nvSpPr>
        <p:spPr bwMode="auto">
          <a:xfrm>
            <a:off x="152400" y="890588"/>
            <a:ext cx="1219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TW" sz="4800" b="1">
                <a:latin typeface="Calibri" panose="020F0502020204030204" pitchFamily="34" charset="0"/>
                <a:ea typeface="華康黑體 Std W7" pitchFamily="34" charset="-120"/>
              </a:rPr>
              <a:t>Aggettivi </a:t>
            </a:r>
            <a:r>
              <a:rPr lang="zh-TW" altLang="en-US" sz="4800" b="1">
                <a:latin typeface="Calibri" panose="020F0502020204030204" pitchFamily="34" charset="0"/>
                <a:ea typeface="華康黑體 Std W7" pitchFamily="34" charset="-120"/>
              </a:rPr>
              <a:t>形容</a:t>
            </a:r>
            <a:r>
              <a:rPr lang="zh-TW" altLang="en-US" sz="4800" b="1">
                <a:latin typeface="華康黑體 Std W7" pitchFamily="34" charset="-120"/>
                <a:ea typeface="華康黑體 Std W7" pitchFamily="34" charset="-120"/>
              </a:rPr>
              <a:t>詞</a:t>
            </a:r>
            <a:r>
              <a:rPr lang="en-US" altLang="zh-TW" sz="4800" b="1">
                <a:latin typeface="華康黑體 Std W7" pitchFamily="34" charset="-120"/>
                <a:ea typeface="華康黑體 Std W7" pitchFamily="34" charset="-120"/>
              </a:rPr>
              <a:t> </a:t>
            </a:r>
            <a:endParaRPr lang="zh-TW" altLang="en-US" sz="4800">
              <a:latin typeface="華康黑體 Std W7" pitchFamily="34" charset="-120"/>
              <a:ea typeface="華康黑體 Std W7" pitchFamily="34" charset="-120"/>
            </a:endParaRPr>
          </a:p>
        </p:txBody>
      </p:sp>
      <p:sp>
        <p:nvSpPr>
          <p:cNvPr id="10275" name="矩形 3"/>
          <p:cNvSpPr>
            <a:spLocks noChangeArrowheads="1"/>
          </p:cNvSpPr>
          <p:nvPr/>
        </p:nvSpPr>
        <p:spPr bwMode="auto">
          <a:xfrm>
            <a:off x="714375" y="2173288"/>
            <a:ext cx="6637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/>
            <a:r>
              <a:rPr lang="zh-TW" altLang="en-US" sz="2400" b="1">
                <a:latin typeface="Calibri" panose="020F0502020204030204" pitchFamily="34" charset="0"/>
                <a:ea typeface="華康黑體 Std W7" pitchFamily="34" charset="-120"/>
              </a:rPr>
              <a:t>義大利的形容詞通常放在名詞之後</a:t>
            </a:r>
            <a:r>
              <a:rPr lang="en-US" altLang="zh-TW" sz="2400" b="1">
                <a:latin typeface="華康黑體 Std W7" pitchFamily="34" charset="-120"/>
                <a:ea typeface="華康黑體 Std W7" pitchFamily="34" charset="-120"/>
              </a:rPr>
              <a:t> </a:t>
            </a:r>
            <a:endParaRPr lang="zh-TW" altLang="en-US" sz="2400">
              <a:latin typeface="華康黑體 Std W7" pitchFamily="34" charset="-120"/>
              <a:ea typeface="華康黑體 Std W7" pitchFamily="34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10584</TotalTime>
  <Words>1620</Words>
  <Application>Microsoft Office PowerPoint</Application>
  <PresentationFormat>Widescreen</PresentationFormat>
  <Paragraphs>491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Office 主题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</dc:creator>
  <cp:lastModifiedBy>katywu</cp:lastModifiedBy>
  <cp:revision>261</cp:revision>
  <dcterms:created xsi:type="dcterms:W3CDTF">2016-05-20T08:26:40Z</dcterms:created>
  <dcterms:modified xsi:type="dcterms:W3CDTF">2016-11-19T08:16:27Z</dcterms:modified>
</cp:coreProperties>
</file>