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4" r:id="rId2"/>
    <p:sldId id="257" r:id="rId3"/>
    <p:sldId id="273" r:id="rId4"/>
    <p:sldId id="272" r:id="rId5"/>
    <p:sldId id="316" r:id="rId6"/>
    <p:sldId id="317" r:id="rId7"/>
    <p:sldId id="326" r:id="rId8"/>
    <p:sldId id="345" r:id="rId9"/>
    <p:sldId id="324" r:id="rId10"/>
    <p:sldId id="346" r:id="rId11"/>
    <p:sldId id="347" r:id="rId12"/>
    <p:sldId id="330" r:id="rId13"/>
    <p:sldId id="344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36" r:id="rId22"/>
    <p:sldId id="355" r:id="rId23"/>
    <p:sldId id="356" r:id="rId24"/>
    <p:sldId id="357" r:id="rId25"/>
    <p:sldId id="359" r:id="rId26"/>
    <p:sldId id="360" r:id="rId27"/>
    <p:sldId id="361" r:id="rId28"/>
    <p:sldId id="362" r:id="rId29"/>
    <p:sldId id="278" r:id="rId30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3486">
          <p15:clr>
            <a:srgbClr val="A4A3A4"/>
          </p15:clr>
        </p15:guide>
        <p15:guide id="4" pos="3840">
          <p15:clr>
            <a:srgbClr val="A4A3A4"/>
          </p15:clr>
        </p15:guide>
        <p15:guide id="5" pos="7015">
          <p15:clr>
            <a:srgbClr val="A4A3A4"/>
          </p15:clr>
        </p15:guide>
        <p15:guide id="6" pos="1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2F2F2"/>
    <a:srgbClr val="E60012"/>
    <a:srgbClr val="2E2D33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7" autoAdjust="0"/>
    <p:restoredTop sz="94660"/>
  </p:normalViewPr>
  <p:slideViewPr>
    <p:cSldViewPr>
      <p:cViewPr varScale="1">
        <p:scale>
          <a:sx n="68" d="100"/>
          <a:sy n="68" d="100"/>
        </p:scale>
        <p:origin x="738" y="72"/>
      </p:cViewPr>
      <p:guideLst>
        <p:guide orient="horz" pos="2160"/>
        <p:guide orient="horz" pos="1706"/>
        <p:guide orient="horz" pos="3486"/>
        <p:guide pos="3840"/>
        <p:guide pos="7015"/>
        <p:guide pos="1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4AC24F2-BF36-4E49-9386-BBD24FED9E62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9A6159-B22E-42A9-8509-66D5E6EF4E5C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510EF-9E86-4BFF-A4BA-8D85D21E45BF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B4A5-BDAC-4177-9072-762081FB4F4F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82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9327-DE19-44DB-A327-73E38C7ADA9C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9C8C-0DD0-46BE-9264-D68C3E7661FD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4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9937-BE0C-4B8A-8379-D1D18FC6572C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56824-6F39-480B-89EB-27961C43E993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51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1D03C-C8FD-41DB-BF07-3954BB4CE3A7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8CFBB-8857-486F-9C6F-CA28E04A7B7C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49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8518-7F73-4A25-88DB-72E602561DC6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4F3A3-09A9-492C-A1C1-5D48406D455D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39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3124-436E-453E-87DE-66F00978303F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3FBB-48F4-41C9-8E43-998AF86ACF1B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7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0437-5E56-452F-BCA8-BCBCB8E4E1E9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B2DC-F90F-4A71-B9E4-9372131DCDBB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10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A4CC-F9B7-4B39-A572-B67D696AE387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5E4E3-94D8-47AB-B5C1-64FAF64B7672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7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10A6-42E5-4DED-A5DC-5C7266FA6F68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CEAC-7DD3-426A-8B4B-25819661BA32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61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F5DE-AC8D-491B-BB68-2C9E787F5D2F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3656E-CD2C-400A-9E22-7A7B4E4C53F9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0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D0E97-2C09-4E29-A453-028317574C58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AF4C-29E6-4815-AFB7-FDA9A635BF86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33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345B89-8154-4295-96BD-4C269C6BEACF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DFFF2D-477D-44C8-9451-EADBB1CFEAFA}" type="slidenum">
              <a:rPr lang="zh-CN" altLang="en-US"/>
              <a:pPr>
                <a:defRPr/>
              </a:pPr>
              <a:t>‹N›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/>
          <p:cNvSpPr/>
          <p:nvPr/>
        </p:nvSpPr>
        <p:spPr>
          <a:xfrm>
            <a:off x="1862138" y="-804863"/>
            <a:ext cx="8467725" cy="846772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2074863" y="-592138"/>
            <a:ext cx="8042275" cy="8042276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50" name="圆角矩形 49"/>
          <p:cNvSpPr/>
          <p:nvPr/>
        </p:nvSpPr>
        <p:spPr bwMode="auto">
          <a:xfrm>
            <a:off x="5735638" y="5408613"/>
            <a:ext cx="539750" cy="1071562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5919788" y="6464300"/>
            <a:ext cx="161925" cy="333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078" name="文本框 54"/>
          <p:cNvSpPr txBox="1">
            <a:spLocks noChangeArrowheads="1"/>
          </p:cNvSpPr>
          <p:nvPr/>
        </p:nvSpPr>
        <p:spPr bwMode="auto">
          <a:xfrm rot="5400000">
            <a:off x="5678488" y="5826125"/>
            <a:ext cx="69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latin typeface="華康黑體 Std W3" pitchFamily="34" charset="-120"/>
                <a:ea typeface="華康黑體 Std W3" pitchFamily="34" charset="-120"/>
              </a:rPr>
              <a:t>→</a:t>
            </a:r>
          </a:p>
        </p:txBody>
      </p:sp>
      <p:grpSp>
        <p:nvGrpSpPr>
          <p:cNvPr id="3079" name="组合 6"/>
          <p:cNvGrpSpPr>
            <a:grpSpLocks/>
          </p:cNvGrpSpPr>
          <p:nvPr/>
        </p:nvGrpSpPr>
        <p:grpSpPr bwMode="auto">
          <a:xfrm>
            <a:off x="3768725" y="3068638"/>
            <a:ext cx="4464050" cy="830262"/>
            <a:chOff x="5411950" y="3068582"/>
            <a:chExt cx="1609181" cy="514523"/>
          </a:xfrm>
        </p:grpSpPr>
        <p:sp>
          <p:nvSpPr>
            <p:cNvPr id="3083" name="矩形 4"/>
            <p:cNvSpPr>
              <a:spLocks noChangeArrowheads="1"/>
            </p:cNvSpPr>
            <p:nvPr/>
          </p:nvSpPr>
          <p:spPr bwMode="auto">
            <a:xfrm>
              <a:off x="5530581" y="3068582"/>
              <a:ext cx="1375961" cy="514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TW" altLang="en-US" sz="240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240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240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2400">
                  <a:cs typeface="迷你简汉真广标"/>
                </a:rPr>
                <a:t>意大利</a:t>
              </a:r>
              <a:r>
                <a:rPr lang="zh-TW" altLang="en-US" sz="2400">
                  <a:solidFill>
                    <a:srgbClr val="000000"/>
                  </a:solidFill>
                  <a:latin typeface="華康細黑體(P)" pitchFamily="2" charset="-120"/>
                  <a:ea typeface="華康儷中宋" pitchFamily="1" charset="-120"/>
                  <a:cs typeface="迷你简汉真广标"/>
                </a:rPr>
                <a:t>文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2400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2400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5411950" y="3317481"/>
              <a:ext cx="1609181" cy="190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4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4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4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4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4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4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</p:grpSp>
      <p:sp>
        <p:nvSpPr>
          <p:cNvPr id="3080" name="文字方塊 31"/>
          <p:cNvSpPr txBox="1">
            <a:spLocks noChangeArrowheads="1"/>
          </p:cNvSpPr>
          <p:nvPr/>
        </p:nvSpPr>
        <p:spPr bwMode="auto">
          <a:xfrm>
            <a:off x="3576638" y="1565275"/>
            <a:ext cx="5038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/>
              <a:t>意大利</a:t>
            </a:r>
            <a:r>
              <a:rPr lang="zh-TW" altLang="en-US" sz="8000">
                <a:solidFill>
                  <a:srgbClr val="000000"/>
                </a:solidFill>
                <a:latin typeface="華康細黑體(P)" pitchFamily="2" charset="-120"/>
                <a:ea typeface="華康儷中宋" pitchFamily="1" charset="-120"/>
              </a:rPr>
              <a:t>文</a:t>
            </a:r>
          </a:p>
        </p:txBody>
      </p:sp>
      <p:cxnSp>
        <p:nvCxnSpPr>
          <p:cNvPr id="34" name="直線接點 33"/>
          <p:cNvCxnSpPr/>
          <p:nvPr/>
        </p:nvCxnSpPr>
        <p:spPr>
          <a:xfrm>
            <a:off x="2855913" y="2889250"/>
            <a:ext cx="648017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3576638" y="2889250"/>
            <a:ext cx="5038725" cy="1793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2307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a typeface="華康黑體 Std W7"/>
              </a:rPr>
              <a:t>幾點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2800" dirty="0">
                <a:solidFill>
                  <a:schemeClr val="bg1">
                    <a:lumMod val="75000"/>
                  </a:schemeClr>
                </a:solidFill>
              </a:rPr>
              <a:t>Ora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12" name="TextBox 35"/>
          <p:cNvSpPr txBox="1"/>
          <p:nvPr/>
        </p:nvSpPr>
        <p:spPr>
          <a:xfrm>
            <a:off x="893763" y="2173288"/>
            <a:ext cx="23336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_tradnl" sz="2500" dirty="0">
                <a:latin typeface="+mn-lt"/>
              </a:rPr>
              <a:t>Che ora e’?</a:t>
            </a:r>
            <a:r>
              <a:rPr lang="en-US" sz="2500" dirty="0">
                <a:latin typeface="+mn-lt"/>
              </a:rPr>
              <a:t>?</a:t>
            </a:r>
          </a:p>
        </p:txBody>
      </p:sp>
      <p:pic>
        <p:nvPicPr>
          <p:cNvPr id="12295" name="圖片 18" descr="clock.jpg"/>
          <p:cNvPicPr>
            <a:picLocks noChangeAspect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2843213"/>
            <a:ext cx="2751138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向下箭號 25"/>
          <p:cNvSpPr/>
          <p:nvPr/>
        </p:nvSpPr>
        <p:spPr>
          <a:xfrm rot="1800000" flipV="1">
            <a:off x="2422525" y="3184525"/>
            <a:ext cx="179388" cy="89693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7" name="向下箭號 26"/>
          <p:cNvSpPr/>
          <p:nvPr/>
        </p:nvSpPr>
        <p:spPr>
          <a:xfrm rot="7200000" flipV="1">
            <a:off x="2458244" y="4139407"/>
            <a:ext cx="242887" cy="56515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dirty="0"/>
          </a:p>
        </p:txBody>
      </p:sp>
      <p:pic>
        <p:nvPicPr>
          <p:cNvPr id="12298" name="圖片 27" descr="clock.jpg"/>
          <p:cNvPicPr>
            <a:picLocks noChangeAspect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8" y="2890838"/>
            <a:ext cx="2751137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圖片 28" descr="clock.jpg"/>
          <p:cNvPicPr>
            <a:picLocks noChangeAspect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363" y="2800350"/>
            <a:ext cx="2751137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向下箭號 30"/>
          <p:cNvSpPr/>
          <p:nvPr/>
        </p:nvSpPr>
        <p:spPr>
          <a:xfrm rot="5400000">
            <a:off x="5557838" y="3787775"/>
            <a:ext cx="179388" cy="89693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30" name="向下箭號 29"/>
          <p:cNvSpPr/>
          <p:nvPr/>
        </p:nvSpPr>
        <p:spPr>
          <a:xfrm rot="10800000" flipV="1">
            <a:off x="6096000" y="4325938"/>
            <a:ext cx="244475" cy="56515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dirty="0"/>
          </a:p>
        </p:txBody>
      </p:sp>
      <p:sp>
        <p:nvSpPr>
          <p:cNvPr id="33" name="向下箭號 32"/>
          <p:cNvSpPr/>
          <p:nvPr/>
        </p:nvSpPr>
        <p:spPr>
          <a:xfrm rot="10800000">
            <a:off x="9748838" y="3413125"/>
            <a:ext cx="179387" cy="89693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34" name="向下箭號 33"/>
          <p:cNvSpPr/>
          <p:nvPr/>
        </p:nvSpPr>
        <p:spPr>
          <a:xfrm rot="10800000" flipV="1">
            <a:off x="9715500" y="4325938"/>
            <a:ext cx="244475" cy="56515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155575" y="5775325"/>
            <a:ext cx="4186238" cy="477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sz="2500" dirty="0" err="1">
                <a:latin typeface="+mn-lt"/>
              </a:rPr>
              <a:t>Sono</a:t>
            </a:r>
            <a:r>
              <a:rPr lang="es-ES_tradnl" sz="2500" dirty="0">
                <a:latin typeface="+mn-lt"/>
              </a:rPr>
              <a:t> le </a:t>
            </a:r>
            <a:r>
              <a:rPr lang="es-ES_tradnl" sz="2500" dirty="0" err="1">
                <a:latin typeface="+mn-lt"/>
              </a:rPr>
              <a:t>quatro</a:t>
            </a:r>
            <a:r>
              <a:rPr lang="es-ES_tradnl" sz="2500" dirty="0">
                <a:latin typeface="+mn-lt"/>
              </a:rPr>
              <a:t> e </a:t>
            </a:r>
            <a:r>
              <a:rPr lang="es-ES_tradnl" sz="2500" dirty="0" err="1">
                <a:latin typeface="+mn-lt"/>
              </a:rPr>
              <a:t>cinque</a:t>
            </a:r>
            <a:r>
              <a:rPr lang="es-ES_tradnl" sz="2500" dirty="0">
                <a:latin typeface="+mn-lt"/>
              </a:rPr>
              <a:t> </a:t>
            </a:r>
            <a:r>
              <a:rPr lang="es-ES_tradnl" sz="2500" dirty="0" err="1">
                <a:latin typeface="+mn-lt"/>
              </a:rPr>
              <a:t>minuti</a:t>
            </a:r>
            <a:endParaRPr lang="en-US" sz="2500" dirty="0">
              <a:latin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572000" y="5775325"/>
            <a:ext cx="4275138" cy="8620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sz="2500" dirty="0" err="1">
                <a:latin typeface="+mn-lt"/>
              </a:rPr>
              <a:t>Sono</a:t>
            </a:r>
            <a:r>
              <a:rPr lang="es-ES_tradnl" sz="2500" dirty="0">
                <a:latin typeface="+mn-lt"/>
              </a:rPr>
              <a:t> le </a:t>
            </a:r>
            <a:r>
              <a:rPr lang="es-ES_tradnl" sz="2500" dirty="0" err="1">
                <a:latin typeface="+mn-lt"/>
              </a:rPr>
              <a:t>sei</a:t>
            </a:r>
            <a:r>
              <a:rPr lang="es-ES_tradnl" sz="2500" dirty="0">
                <a:latin typeface="+mn-lt"/>
              </a:rPr>
              <a:t> meno un </a:t>
            </a:r>
            <a:r>
              <a:rPr lang="es-ES_tradnl" sz="2500" dirty="0" err="1">
                <a:latin typeface="+mn-lt"/>
              </a:rPr>
              <a:t>quarto</a:t>
            </a:r>
            <a:endParaRPr lang="es-ES_tradnl" sz="2500" dirty="0">
              <a:latin typeface="+mn-lt"/>
            </a:endParaRPr>
          </a:p>
          <a:p>
            <a:pPr eaLnBrk="1" hangingPunct="1">
              <a:defRPr/>
            </a:pPr>
            <a:r>
              <a:rPr lang="es-ES_tradnl" sz="2500" dirty="0" err="1">
                <a:latin typeface="+mn-lt"/>
              </a:rPr>
              <a:t>Sono</a:t>
            </a:r>
            <a:r>
              <a:rPr lang="es-ES_tradnl" sz="2500" dirty="0">
                <a:latin typeface="+mn-lt"/>
              </a:rPr>
              <a:t> le </a:t>
            </a:r>
            <a:r>
              <a:rPr lang="es-ES_tradnl" sz="2500" dirty="0" err="1">
                <a:latin typeface="+mn-lt"/>
              </a:rPr>
              <a:t>cinque</a:t>
            </a:r>
            <a:r>
              <a:rPr lang="es-ES_tradnl" sz="2500" dirty="0">
                <a:latin typeface="+mn-lt"/>
              </a:rPr>
              <a:t> e </a:t>
            </a:r>
            <a:r>
              <a:rPr lang="es-ES_tradnl" sz="2500" dirty="0" err="1">
                <a:latin typeface="+mn-lt"/>
              </a:rPr>
              <a:t>quaratacinque</a:t>
            </a:r>
            <a:endParaRPr lang="en-US" sz="2500" dirty="0">
              <a:latin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40825" y="5835650"/>
            <a:ext cx="2735263" cy="860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sz="2500" dirty="0" err="1">
                <a:latin typeface="+mn-lt"/>
              </a:rPr>
              <a:t>Sono</a:t>
            </a:r>
            <a:r>
              <a:rPr lang="es-ES_tradnl" sz="2500" dirty="0">
                <a:latin typeface="+mn-lt"/>
              </a:rPr>
              <a:t> le </a:t>
            </a:r>
            <a:r>
              <a:rPr lang="es-ES_tradnl" sz="2500" dirty="0" err="1">
                <a:latin typeface="+mn-lt"/>
              </a:rPr>
              <a:t>sei</a:t>
            </a:r>
            <a:endParaRPr lang="es-ES_tradnl" sz="2500" dirty="0">
              <a:latin typeface="+mn-lt"/>
            </a:endParaRPr>
          </a:p>
          <a:p>
            <a:pPr eaLnBrk="1" hangingPunct="1">
              <a:defRPr/>
            </a:pPr>
            <a:r>
              <a:rPr lang="es-ES_tradnl" sz="2500" dirty="0" err="1">
                <a:latin typeface="+mn-lt"/>
              </a:rPr>
              <a:t>Sono</a:t>
            </a:r>
            <a:r>
              <a:rPr lang="es-ES_tradnl" sz="2500" dirty="0">
                <a:latin typeface="+mn-lt"/>
              </a:rPr>
              <a:t> le </a:t>
            </a:r>
            <a:r>
              <a:rPr lang="es-ES_tradnl" sz="2500" dirty="0" err="1">
                <a:latin typeface="+mn-lt"/>
              </a:rPr>
              <a:t>sei</a:t>
            </a:r>
            <a:r>
              <a:rPr lang="es-ES_tradnl" sz="2500" dirty="0">
                <a:latin typeface="+mn-lt"/>
              </a:rPr>
              <a:t> in punto</a:t>
            </a:r>
            <a:endParaRPr lang="en-US" sz="25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3338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a typeface="華康黑體 Std W7"/>
              </a:rPr>
              <a:t>幾點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2800" dirty="0">
                <a:solidFill>
                  <a:schemeClr val="bg1">
                    <a:lumMod val="75000"/>
                  </a:schemeClr>
                </a:solidFill>
              </a:rPr>
              <a:t>Ora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790700" y="2711450"/>
          <a:ext cx="8789988" cy="3767138"/>
        </p:xfrm>
        <a:graphic>
          <a:graphicData uri="http://schemas.openxmlformats.org/drawingml/2006/table">
            <a:tbl>
              <a:tblPr/>
              <a:tblGrid>
                <a:gridCol w="4395788">
                  <a:extLst>
                    <a:ext uri="{9D8B030D-6E8A-4147-A177-3AD203B41FA5}">
                      <a16:colId xmlns:a16="http://schemas.microsoft.com/office/drawing/2014/main" val="3929273490"/>
                    </a:ext>
                  </a:extLst>
                </a:gridCol>
                <a:gridCol w="4394200">
                  <a:extLst>
                    <a:ext uri="{9D8B030D-6E8A-4147-A177-3AD203B41FA5}">
                      <a16:colId xmlns:a16="http://schemas.microsoft.com/office/drawing/2014/main" val="3106266937"/>
                    </a:ext>
                  </a:extLst>
                </a:gridCol>
              </a:tblGrid>
              <a:tr h="8477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 che ora incomincia la classe?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華康黑體 Std W7" pitchFamily="34" charset="-120"/>
                          <a:cs typeface="Arial Unicode MS" panose="020B0604020202020204" pitchFamily="34" charset="-128"/>
                        </a:rPr>
                        <a:t>你幾點開始上課呢？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ymbol" panose="020B0502040204020203" pitchFamily="34" charset="0"/>
                        <a:ea typeface="華康黑體 Std W7" pitchFamily="34" charset="-120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902878"/>
                  </a:ext>
                </a:extLst>
              </a:tr>
              <a:tr h="8477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 che ora finisci il lavoro?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華康黑體 Std W7" pitchFamily="34" charset="-120"/>
                          <a:cs typeface="Arial Unicode MS" panose="020B0604020202020204" pitchFamily="34" charset="-128"/>
                        </a:rPr>
                        <a:t>你幾點下班？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26122"/>
                  </a:ext>
                </a:extLst>
              </a:tr>
              <a:tr h="690563">
                <a:tc>
                  <a:txBody>
                    <a:bodyPr/>
                    <a:lstStyle>
                      <a:lvl1pPr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 che ora torni a casa?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華康黑體 Std W7" pitchFamily="34" charset="-120"/>
                          <a:cs typeface="Arial Unicode MS" panose="020B0604020202020204" pitchFamily="34" charset="-128"/>
                        </a:rPr>
                        <a:t>你幾點到家呢？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610404"/>
                  </a:ext>
                </a:extLst>
              </a:tr>
              <a:tr h="690563">
                <a:tc>
                  <a:txBody>
                    <a:bodyPr/>
                    <a:lstStyle>
                      <a:lvl1pPr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Cosa fai dopo cena?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華康黑體 Std W7" pitchFamily="34" charset="-120"/>
                          <a:cs typeface="Arial Unicode MS" panose="020B0604020202020204" pitchFamily="34" charset="-128"/>
                        </a:rPr>
                        <a:t>你吃晚餐後要做什麼呢？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23166"/>
                  </a:ext>
                </a:extLst>
              </a:tr>
              <a:tr h="690563">
                <a:tc>
                  <a:txBody>
                    <a:bodyPr/>
                    <a:lstStyle>
                      <a:lvl1pPr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 che ora dormi?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華康黑體 Std W7" pitchFamily="34" charset="-120"/>
                          <a:cs typeface="Arial Unicode MS" panose="020B0604020202020204" pitchFamily="34" charset="-128"/>
                        </a:rPr>
                        <a:t>你幾點睡呢？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ymbol" panose="020B0502040204020203" pitchFamily="34" charset="0"/>
                        <a:ea typeface="華康黑體 Std W7" pitchFamily="34" charset="-120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5310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4348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對話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5737225" y="2890838"/>
            <a:ext cx="5022850" cy="3049587"/>
          </a:xfrm>
        </p:spPr>
        <p:txBody>
          <a:bodyPr/>
          <a:lstStyle/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400">
                <a:ea typeface="華康黑體 Std W7" pitchFamily="34" charset="-120"/>
              </a:rPr>
              <a:t>Diego</a:t>
            </a:r>
            <a:r>
              <a:rPr lang="zh-TW" altLang="en-US" sz="2400">
                <a:ea typeface="華康黑體 Std W7" pitchFamily="34" charset="-120"/>
              </a:rPr>
              <a:t>你好嗎？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400">
                <a:ea typeface="華康黑體 Std W7" pitchFamily="34" charset="-120"/>
              </a:rPr>
              <a:t>Luisa</a:t>
            </a:r>
            <a:r>
              <a:rPr lang="zh-TW" altLang="en-US" sz="2400">
                <a:ea typeface="華康黑體 Std W7" pitchFamily="34" charset="-120"/>
              </a:rPr>
              <a:t>你好，我很好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(Luisa)</a:t>
            </a:r>
            <a:r>
              <a:rPr lang="zh-TW" altLang="en-US" sz="2400">
                <a:ea typeface="華康黑體 Std W7" pitchFamily="34" charset="-120"/>
              </a:rPr>
              <a:t>現在是幾點呢？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(Diego)</a:t>
            </a:r>
            <a:r>
              <a:rPr lang="zh-TW" altLang="en-US" sz="2400">
                <a:ea typeface="華康黑體 Std W7" pitchFamily="34" charset="-120"/>
              </a:rPr>
              <a:t>現在是六點半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(Luisa)</a:t>
            </a:r>
            <a:r>
              <a:rPr lang="zh-TW" altLang="en-US" sz="2400">
                <a:ea typeface="華康黑體 Std W7" pitchFamily="34" charset="-120"/>
              </a:rPr>
              <a:t>謝謝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(Diego) </a:t>
            </a:r>
            <a:r>
              <a:rPr lang="zh-TW" altLang="en-US" sz="2400">
                <a:ea typeface="華康黑體 Std W7" pitchFamily="34" charset="-120"/>
              </a:rPr>
              <a:t>不客氣</a:t>
            </a:r>
            <a:endParaRPr lang="es-ES_tradnl" altLang="en-US" sz="2400">
              <a:ea typeface="華康黑體 Std W7" pitchFamily="34" charset="-120"/>
            </a:endParaRPr>
          </a:p>
        </p:txBody>
      </p:sp>
      <p:sp>
        <p:nvSpPr>
          <p:cNvPr id="12294" name="Content Placeholder 2"/>
          <p:cNvSpPr txBox="1">
            <a:spLocks/>
          </p:cNvSpPr>
          <p:nvPr/>
        </p:nvSpPr>
        <p:spPr bwMode="auto">
          <a:xfrm>
            <a:off x="176213" y="2890838"/>
            <a:ext cx="5919787" cy="304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900" dirty="0">
                <a:latin typeface="+mn-lt"/>
              </a:rPr>
              <a:t>(Luisa)</a:t>
            </a:r>
            <a:r>
              <a:rPr lang="es-ES_tradnl" sz="2900" dirty="0" err="1">
                <a:latin typeface="+mn-lt"/>
              </a:rPr>
              <a:t>Ciao</a:t>
            </a:r>
            <a:r>
              <a:rPr lang="es-ES_tradnl" sz="2900" dirty="0">
                <a:latin typeface="+mn-lt"/>
              </a:rPr>
              <a:t>! Diego </a:t>
            </a:r>
            <a:r>
              <a:rPr lang="en-GB" sz="2900" i="1" dirty="0">
                <a:latin typeface="+mn-lt"/>
              </a:rPr>
              <a:t>come </a:t>
            </a:r>
            <a:r>
              <a:rPr lang="en-GB" sz="2900" i="1" dirty="0" err="1">
                <a:latin typeface="+mn-lt"/>
              </a:rPr>
              <a:t>stai</a:t>
            </a:r>
            <a:r>
              <a:rPr lang="es-ES_tradnl" sz="29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900" dirty="0">
                <a:latin typeface="+mn-lt"/>
              </a:rPr>
              <a:t>(Diego) </a:t>
            </a:r>
            <a:r>
              <a:rPr lang="es-ES_tradnl" sz="2900" dirty="0" err="1">
                <a:latin typeface="+mn-lt"/>
              </a:rPr>
              <a:t>Ciao</a:t>
            </a:r>
            <a:r>
              <a:rPr lang="es-ES_tradnl" sz="2900" dirty="0">
                <a:latin typeface="+mn-lt"/>
              </a:rPr>
              <a:t>! Luisa, </a:t>
            </a:r>
            <a:r>
              <a:rPr lang="es-ES_tradnl" sz="2900" dirty="0" err="1">
                <a:latin typeface="+mn-lt"/>
              </a:rPr>
              <a:t>sto</a:t>
            </a:r>
            <a:r>
              <a:rPr lang="es-ES_tradnl" sz="2900" dirty="0">
                <a:latin typeface="+mn-lt"/>
              </a:rPr>
              <a:t> bene.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900" dirty="0">
                <a:latin typeface="+mn-lt"/>
              </a:rPr>
              <a:t>(Luisa) </a:t>
            </a:r>
            <a:r>
              <a:rPr lang="en-US" sz="2900" i="1" dirty="0">
                <a:latin typeface="+mn-lt"/>
              </a:rPr>
              <a:t>Che </a:t>
            </a:r>
            <a:r>
              <a:rPr lang="en-US" sz="2900" i="1" dirty="0" err="1">
                <a:latin typeface="+mn-lt"/>
              </a:rPr>
              <a:t>ora</a:t>
            </a:r>
            <a:r>
              <a:rPr lang="en-US" sz="2900" i="1" dirty="0">
                <a:latin typeface="+mn-lt"/>
              </a:rPr>
              <a:t> e’?</a:t>
            </a:r>
            <a:endParaRPr lang="es-ES_tradnl" sz="29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900" dirty="0">
                <a:latin typeface="+mn-lt"/>
              </a:rPr>
              <a:t>(Diego) </a:t>
            </a:r>
            <a:r>
              <a:rPr lang="en-US" altLang="zh-TW" sz="2900" dirty="0" err="1">
                <a:latin typeface="+mn-lt"/>
              </a:rPr>
              <a:t>Sono</a:t>
            </a:r>
            <a:r>
              <a:rPr lang="en-US" altLang="zh-TW" sz="2900" dirty="0">
                <a:latin typeface="+mn-lt"/>
              </a:rPr>
              <a:t> le </a:t>
            </a:r>
            <a:r>
              <a:rPr lang="en-US" altLang="zh-TW" sz="2900" dirty="0" err="1">
                <a:latin typeface="+mn-lt"/>
              </a:rPr>
              <a:t>sei</a:t>
            </a:r>
            <a:r>
              <a:rPr lang="en-US" altLang="zh-TW" sz="2900" dirty="0">
                <a:latin typeface="+mn-lt"/>
              </a:rPr>
              <a:t> in </a:t>
            </a:r>
            <a:r>
              <a:rPr lang="en-US" altLang="zh-TW" sz="2900" dirty="0" err="1">
                <a:latin typeface="+mn-lt"/>
              </a:rPr>
              <a:t>punto</a:t>
            </a:r>
            <a:endParaRPr lang="en-US" altLang="zh-TW" sz="29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900" dirty="0">
                <a:latin typeface="+mn-lt"/>
              </a:rPr>
              <a:t>(Luisa) </a:t>
            </a:r>
            <a:r>
              <a:rPr lang="es-ES_tradnl" sz="2900" dirty="0" err="1">
                <a:latin typeface="+mn-lt"/>
              </a:rPr>
              <a:t>Grazie</a:t>
            </a:r>
            <a:r>
              <a:rPr lang="es-ES_tradnl" sz="2900" dirty="0">
                <a:latin typeface="+mn-lt"/>
              </a:rPr>
              <a:t> 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900" dirty="0">
                <a:latin typeface="+mn-lt"/>
              </a:rPr>
              <a:t>(Diego) Di </a:t>
            </a:r>
            <a:r>
              <a:rPr lang="es-ES_tradnl" sz="2900" dirty="0" err="1">
                <a:latin typeface="+mn-lt"/>
              </a:rPr>
              <a:t>niente</a:t>
            </a:r>
            <a:endParaRPr lang="en-US" altLang="zh-TW" sz="2900" dirty="0">
              <a:latin typeface="+mn-lt"/>
            </a:endParaRPr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Conversazione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pic>
        <p:nvPicPr>
          <p:cNvPr id="14344" name="圖片 13" descr="clock.jpg"/>
          <p:cNvPicPr>
            <a:picLocks noChangeAspect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2890838"/>
            <a:ext cx="2566987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向下箭號 14"/>
          <p:cNvSpPr/>
          <p:nvPr/>
        </p:nvSpPr>
        <p:spPr>
          <a:xfrm flipV="1">
            <a:off x="10760075" y="3249613"/>
            <a:ext cx="179388" cy="89693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6" name="向下箭號 15"/>
          <p:cNvSpPr/>
          <p:nvPr/>
        </p:nvSpPr>
        <p:spPr>
          <a:xfrm rot="10800000" flipV="1">
            <a:off x="10760075" y="4146550"/>
            <a:ext cx="244475" cy="56515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145713" y="5638800"/>
            <a:ext cx="1408112" cy="431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sz="2200" dirty="0" err="1">
                <a:latin typeface="+mn-lt"/>
              </a:rPr>
              <a:t>Sono</a:t>
            </a:r>
            <a:r>
              <a:rPr lang="es-ES_tradnl" sz="2200" dirty="0">
                <a:latin typeface="+mn-lt"/>
              </a:rPr>
              <a:t> le </a:t>
            </a:r>
            <a:r>
              <a:rPr lang="es-ES_tradnl" sz="2200" dirty="0" err="1">
                <a:latin typeface="+mn-lt"/>
              </a:rPr>
              <a:t>sei</a:t>
            </a:r>
            <a:endParaRPr 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5392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日子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Giorni</a:t>
            </a:r>
            <a:r>
              <a:rPr lang="es-ES_tradnl" altLang="zh-TW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della</a:t>
            </a:r>
            <a:r>
              <a:rPr lang="es-ES_tradnl" altLang="zh-TW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settimana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893763" y="2890838"/>
          <a:ext cx="10583862" cy="26908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01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4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45406"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 err="1">
                          <a:latin typeface="+mn-lt"/>
                          <a:ea typeface="華康黑體 Std W7"/>
                        </a:rPr>
                        <a:t>Lunedi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 err="1">
                          <a:latin typeface="+mn-lt"/>
                          <a:ea typeface="華康黑體 Std W7"/>
                        </a:rPr>
                        <a:t>Martedi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 err="1">
                          <a:latin typeface="+mn-lt"/>
                          <a:ea typeface="華康黑體 Std W7"/>
                        </a:rPr>
                        <a:t>Mercoledi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 err="1">
                          <a:latin typeface="+mn-lt"/>
                          <a:ea typeface="華康黑體 Std W7"/>
                        </a:rPr>
                        <a:t>Giovedi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 err="1">
                          <a:latin typeface="+mn-lt"/>
                          <a:ea typeface="華康黑體 Std W7"/>
                        </a:rPr>
                        <a:t>Venerdi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 err="1">
                          <a:latin typeface="+mn-lt"/>
                          <a:ea typeface="華康黑體 Std W7"/>
                        </a:rPr>
                        <a:t>Sabato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>
                          <a:latin typeface="+mn-lt"/>
                          <a:ea typeface="華康黑體 Std W7"/>
                        </a:rPr>
                        <a:t>Domenica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5406">
                <a:tc>
                  <a:txBody>
                    <a:bodyPr/>
                    <a:lstStyle/>
                    <a:p>
                      <a:pPr algn="ctr"/>
                      <a:endParaRPr lang="en-US" altLang="zh-TW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禮拜一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禮拜二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禮拜三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禮拜四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禮拜五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禮拜六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禮拜天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6412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日子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Giorni</a:t>
            </a:r>
            <a:r>
              <a:rPr lang="es-ES_tradnl" altLang="zh-TW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della</a:t>
            </a:r>
            <a:r>
              <a:rPr lang="es-ES_tradnl" altLang="zh-TW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settimana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970088" y="3070225"/>
          <a:ext cx="8431212" cy="215265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0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0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163"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1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1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/>
                        <a:t>Che</a:t>
                      </a:r>
                      <a:r>
                        <a:rPr lang="en-US" sz="2800" b="0" i="1" baseline="0" dirty="0"/>
                        <a:t> </a:t>
                      </a:r>
                      <a:r>
                        <a:rPr lang="en-US" sz="2800" b="0" i="1" baseline="0" dirty="0" err="1"/>
                        <a:t>giorno</a:t>
                      </a:r>
                      <a:endParaRPr lang="en-US" sz="2800" b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  <a:p>
                      <a:pPr algn="ctr"/>
                      <a:r>
                        <a:rPr lang="en-US" sz="2800" b="0" dirty="0"/>
                        <a:t>E’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Oggi</a:t>
                      </a:r>
                      <a:r>
                        <a:rPr lang="en-US" sz="2800" b="0" dirty="0"/>
                        <a:t>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Domani?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Dopo</a:t>
                      </a:r>
                      <a:r>
                        <a:rPr lang="en-US" sz="2800" b="0" dirty="0"/>
                        <a:t> </a:t>
                      </a:r>
                      <a:r>
                        <a:rPr lang="en-US" sz="2800" b="0" dirty="0" err="1"/>
                        <a:t>domani</a:t>
                      </a:r>
                      <a:r>
                        <a:rPr lang="en-US" sz="28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Ieri</a:t>
                      </a:r>
                      <a:r>
                        <a:rPr lang="en-US" sz="2800" b="0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7436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日子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Giorni</a:t>
            </a:r>
            <a:r>
              <a:rPr lang="es-ES_tradnl" altLang="zh-TW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della</a:t>
            </a:r>
            <a:r>
              <a:rPr lang="es-ES_tradnl" altLang="zh-TW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settimana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608138" y="2889250"/>
          <a:ext cx="8807450" cy="22256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09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>
                          <a:latin typeface="+mn-lt"/>
                        </a:rPr>
                        <a:t>Oggi</a:t>
                      </a:r>
                      <a:r>
                        <a:rPr lang="en-US" sz="2800" b="0" dirty="0">
                          <a:latin typeface="+mn-lt"/>
                        </a:rPr>
                        <a:t> </a:t>
                      </a:r>
                    </a:p>
                  </a:txBody>
                  <a:tcPr marL="91456" marR="91456" marT="45714" marB="45714"/>
                </a:tc>
                <a:tc rowSpan="3"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n-lt"/>
                      </a:endParaRPr>
                    </a:p>
                    <a:p>
                      <a:pPr algn="ctr"/>
                      <a:r>
                        <a:rPr lang="en-US" sz="2800" b="0" dirty="0">
                          <a:latin typeface="+mn-lt"/>
                        </a:rPr>
                        <a:t>E’</a:t>
                      </a:r>
                    </a:p>
                  </a:txBody>
                  <a:tcPr marL="91456" marR="91456" marT="45714" marB="45714"/>
                </a:tc>
                <a:tc rowSpan="4"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n-lt"/>
                      </a:endParaRPr>
                    </a:p>
                    <a:p>
                      <a:pPr algn="ctr"/>
                      <a:endParaRPr lang="en-US" sz="2800" b="0" dirty="0">
                        <a:latin typeface="+mn-lt"/>
                      </a:endParaRPr>
                    </a:p>
                    <a:p>
                      <a:pPr algn="ctr"/>
                      <a:r>
                        <a:rPr lang="en-US" sz="2800" b="0" dirty="0">
                          <a:latin typeface="+mn-lt"/>
                        </a:rPr>
                        <a:t>(</a:t>
                      </a:r>
                      <a:r>
                        <a:rPr lang="en-US" sz="2800" b="0" dirty="0" err="1">
                          <a:latin typeface="+mn-lt"/>
                        </a:rPr>
                        <a:t>Giorno</a:t>
                      </a:r>
                      <a:r>
                        <a:rPr lang="en-US" sz="2800" b="0" dirty="0">
                          <a:latin typeface="+mn-lt"/>
                        </a:rPr>
                        <a:t> </a:t>
                      </a:r>
                      <a:r>
                        <a:rPr lang="en-US" sz="2800" b="0" dirty="0" err="1">
                          <a:latin typeface="+mn-lt"/>
                        </a:rPr>
                        <a:t>della</a:t>
                      </a:r>
                      <a:r>
                        <a:rPr lang="en-US" sz="2800" b="0" dirty="0">
                          <a:latin typeface="+mn-lt"/>
                        </a:rPr>
                        <a:t> </a:t>
                      </a:r>
                      <a:r>
                        <a:rPr lang="en-US" sz="2800" b="0" dirty="0" err="1">
                          <a:latin typeface="+mn-lt"/>
                        </a:rPr>
                        <a:t>settimana</a:t>
                      </a:r>
                      <a:r>
                        <a:rPr lang="en-US" sz="2800" b="0" baseline="0" dirty="0">
                          <a:latin typeface="+mn-lt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2800" b="0" baseline="0" dirty="0">
                          <a:latin typeface="+mn-lt"/>
                          <a:ea typeface="華康黑體 Std W7"/>
                        </a:rPr>
                        <a:t>（日子）</a:t>
                      </a:r>
                      <a:endParaRPr lang="en-US" sz="2800" b="0" dirty="0">
                        <a:latin typeface="+mn-lt"/>
                        <a:ea typeface="華康黑體 Std W7"/>
                      </a:endParaRPr>
                    </a:p>
                  </a:txBody>
                  <a:tcPr marL="91456" marR="91456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9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+mn-lt"/>
                        </a:rPr>
                        <a:t>Domani</a:t>
                      </a:r>
                    </a:p>
                  </a:txBody>
                  <a:tcPr marL="91456" marR="91456" marT="45714" marB="45714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89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>
                          <a:latin typeface="+mn-lt"/>
                        </a:rPr>
                        <a:t>Pasado</a:t>
                      </a:r>
                      <a:r>
                        <a:rPr lang="en-US" sz="2800" b="0" dirty="0">
                          <a:latin typeface="+mn-lt"/>
                        </a:rPr>
                        <a:t> </a:t>
                      </a:r>
                      <a:r>
                        <a:rPr lang="en-US" sz="2800" b="0" dirty="0" err="1">
                          <a:latin typeface="+mn-lt"/>
                        </a:rPr>
                        <a:t>manaña</a:t>
                      </a:r>
                      <a:endParaRPr lang="en-US" sz="2800" b="0" dirty="0">
                        <a:latin typeface="+mn-lt"/>
                      </a:endParaRPr>
                    </a:p>
                  </a:txBody>
                  <a:tcPr marL="91456" marR="91456" marT="45714" marB="45714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58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>
                          <a:latin typeface="+mn-lt"/>
                        </a:rPr>
                        <a:t>Ieri</a:t>
                      </a:r>
                      <a:r>
                        <a:rPr lang="en-US" sz="2800" b="0" dirty="0">
                          <a:latin typeface="+mn-lt"/>
                        </a:rPr>
                        <a:t> </a:t>
                      </a:r>
                    </a:p>
                  </a:txBody>
                  <a:tcPr marL="91456" marR="91456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+mn-lt"/>
                        </a:rPr>
                        <a:t>era</a:t>
                      </a:r>
                    </a:p>
                  </a:txBody>
                  <a:tcPr marL="91456" marR="91456" marT="45714" marB="45714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8440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對話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8437" name="Content Placeholder 2"/>
          <p:cNvSpPr>
            <a:spLocks noGrp="1"/>
          </p:cNvSpPr>
          <p:nvPr>
            <p:ph idx="1"/>
          </p:nvPr>
        </p:nvSpPr>
        <p:spPr>
          <a:xfrm>
            <a:off x="6813550" y="2711450"/>
            <a:ext cx="5378450" cy="3587750"/>
          </a:xfrm>
        </p:spPr>
        <p:txBody>
          <a:bodyPr/>
          <a:lstStyle/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200">
                <a:ea typeface="華康黑體 Std W7" pitchFamily="34" charset="-120"/>
              </a:rPr>
              <a:t>Diego</a:t>
            </a:r>
            <a:r>
              <a:rPr lang="zh-TW" altLang="en-US" sz="2200">
                <a:ea typeface="華康黑體 Std W7" pitchFamily="34" charset="-120"/>
              </a:rPr>
              <a:t>你好嗎？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200">
                <a:ea typeface="華康黑體 Std W7" pitchFamily="34" charset="-120"/>
              </a:rPr>
              <a:t>Luisa</a:t>
            </a:r>
            <a:r>
              <a:rPr lang="zh-TW" altLang="en-US" sz="2200">
                <a:ea typeface="華康黑體 Std W7" pitchFamily="34" charset="-120"/>
              </a:rPr>
              <a:t>你好，我很好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(Luisa)</a:t>
            </a:r>
            <a:r>
              <a:rPr lang="zh-TW" altLang="en-US" sz="2200">
                <a:ea typeface="華康黑體 Std W7" pitchFamily="34" charset="-120"/>
              </a:rPr>
              <a:t>你禮拜天要做什麼呢？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(Diego)</a:t>
            </a:r>
            <a:r>
              <a:rPr lang="zh-TW" altLang="en-US" sz="2200">
                <a:ea typeface="華康黑體 Std W7" pitchFamily="34" charset="-120"/>
              </a:rPr>
              <a:t>禮拜天我想去電影院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(Luisa)</a:t>
            </a:r>
            <a:r>
              <a:rPr lang="zh-TW" altLang="en-US" sz="2200">
                <a:ea typeface="華康黑體 Std W7" pitchFamily="34" charset="-120"/>
              </a:rPr>
              <a:t>幾點呢？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(Diego) </a:t>
            </a:r>
            <a:r>
              <a:rPr lang="zh-TW" altLang="en-US" sz="2200">
                <a:ea typeface="華康黑體 Std W7" pitchFamily="34" charset="-120"/>
              </a:rPr>
              <a:t>傍晚六點半，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zh-TW" altLang="en-US" sz="2200">
                <a:ea typeface="華康黑體 Std W7" pitchFamily="34" charset="-120"/>
              </a:rPr>
              <a:t>　　你要跟我一起去嗎？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(Luisa) </a:t>
            </a:r>
            <a:r>
              <a:rPr lang="zh-TW" altLang="en-US" sz="2200">
                <a:ea typeface="華康黑體 Std W7" pitchFamily="34" charset="-120"/>
              </a:rPr>
              <a:t>好啊</a:t>
            </a:r>
            <a:r>
              <a:rPr lang="zh-TW" altLang="zh-TW" sz="2200">
                <a:ea typeface="華康黑體 Std W7" pitchFamily="34" charset="-120"/>
              </a:rPr>
              <a:t>！</a:t>
            </a:r>
            <a:r>
              <a:rPr lang="zh-TW" altLang="en-US" sz="2200">
                <a:ea typeface="華康黑體 Std W7" pitchFamily="34" charset="-120"/>
              </a:rPr>
              <a:t>一起去</a:t>
            </a:r>
            <a:endParaRPr lang="es-ES_tradnl" altLang="en-US" sz="2200">
              <a:ea typeface="華康黑體 Std W7" pitchFamily="34" charset="-120"/>
            </a:endParaRPr>
          </a:p>
        </p:txBody>
      </p:sp>
      <p:sp>
        <p:nvSpPr>
          <p:cNvPr id="12294" name="Content Placeholder 2"/>
          <p:cNvSpPr txBox="1">
            <a:spLocks/>
          </p:cNvSpPr>
          <p:nvPr/>
        </p:nvSpPr>
        <p:spPr bwMode="auto">
          <a:xfrm>
            <a:off x="714375" y="2711450"/>
            <a:ext cx="5919788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700" dirty="0">
                <a:latin typeface="+mn-lt"/>
              </a:rPr>
              <a:t>(Luisa)</a:t>
            </a:r>
            <a:r>
              <a:rPr lang="es-ES_tradnl" sz="2700" dirty="0" err="1">
                <a:latin typeface="+mn-lt"/>
              </a:rPr>
              <a:t>Ciao</a:t>
            </a:r>
            <a:r>
              <a:rPr lang="es-ES_tradnl" sz="2700" dirty="0">
                <a:latin typeface="+mn-lt"/>
              </a:rPr>
              <a:t>! Diego come </a:t>
            </a:r>
            <a:r>
              <a:rPr lang="es-ES_tradnl" sz="2700" dirty="0" err="1">
                <a:latin typeface="+mn-lt"/>
              </a:rPr>
              <a:t>stai</a:t>
            </a:r>
            <a:r>
              <a:rPr lang="es-ES_tradnl" sz="2700" dirty="0">
                <a:latin typeface="+mn-lt"/>
              </a:rPr>
              <a:t>??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700" dirty="0">
                <a:latin typeface="+mn-lt"/>
              </a:rPr>
              <a:t>(Diego) </a:t>
            </a:r>
            <a:r>
              <a:rPr lang="es-ES_tradnl" sz="2700" dirty="0" err="1">
                <a:latin typeface="+mn-lt"/>
              </a:rPr>
              <a:t>Ciao</a:t>
            </a:r>
            <a:r>
              <a:rPr lang="es-ES_tradnl" sz="2700" dirty="0">
                <a:latin typeface="+mn-lt"/>
              </a:rPr>
              <a:t>! Luisa, </a:t>
            </a:r>
            <a:r>
              <a:rPr lang="es-ES_tradnl" sz="2700" dirty="0" err="1">
                <a:latin typeface="+mn-lt"/>
              </a:rPr>
              <a:t>io</a:t>
            </a:r>
            <a:r>
              <a:rPr lang="es-ES_tradnl" sz="2700" dirty="0">
                <a:latin typeface="+mn-lt"/>
              </a:rPr>
              <a:t> </a:t>
            </a:r>
            <a:r>
              <a:rPr lang="es-ES_tradnl" sz="2700" dirty="0" err="1">
                <a:latin typeface="+mn-lt"/>
              </a:rPr>
              <a:t>sto</a:t>
            </a:r>
            <a:r>
              <a:rPr lang="es-ES_tradnl" sz="2700" dirty="0">
                <a:latin typeface="+mn-lt"/>
              </a:rPr>
              <a:t> bene.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700" dirty="0">
                <a:latin typeface="+mn-lt"/>
              </a:rPr>
              <a:t>(Luisa) </a:t>
            </a:r>
            <a:r>
              <a:rPr lang="es-ES_tradnl" sz="2700" i="1" dirty="0">
                <a:latin typeface="+mn-lt"/>
              </a:rPr>
              <a:t>Che cosa </a:t>
            </a:r>
            <a:r>
              <a:rPr lang="es-ES_tradnl" sz="2700" i="1" dirty="0" err="1">
                <a:latin typeface="+mn-lt"/>
              </a:rPr>
              <a:t>farai</a:t>
            </a:r>
            <a:r>
              <a:rPr lang="es-ES_tradnl" sz="2700" i="1" dirty="0">
                <a:latin typeface="+mn-lt"/>
              </a:rPr>
              <a:t> </a:t>
            </a:r>
            <a:r>
              <a:rPr lang="es-ES_tradnl" sz="2700" i="1" dirty="0" err="1">
                <a:latin typeface="+mn-lt"/>
              </a:rPr>
              <a:t>domenica</a:t>
            </a:r>
            <a:r>
              <a:rPr lang="es-ES_tradnl" sz="27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700" dirty="0">
                <a:latin typeface="+mn-lt"/>
              </a:rPr>
              <a:t>(Diego) </a:t>
            </a:r>
            <a:r>
              <a:rPr lang="es-ES_tradnl" sz="2700" dirty="0" err="1">
                <a:latin typeface="+mn-lt"/>
              </a:rPr>
              <a:t>Domenica</a:t>
            </a:r>
            <a:r>
              <a:rPr lang="es-ES_tradnl" sz="2700" dirty="0">
                <a:latin typeface="+mn-lt"/>
              </a:rPr>
              <a:t> </a:t>
            </a:r>
            <a:r>
              <a:rPr lang="es-ES_tradnl" sz="2700" dirty="0" err="1">
                <a:latin typeface="+mn-lt"/>
              </a:rPr>
              <a:t>voglio</a:t>
            </a:r>
            <a:r>
              <a:rPr lang="es-ES_tradnl" sz="2700" dirty="0">
                <a:latin typeface="+mn-lt"/>
              </a:rPr>
              <a:t> andaré al cinema.</a:t>
            </a:r>
            <a:endParaRPr lang="es-ES_tradnl" altLang="zh-TW" sz="27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700" dirty="0">
                <a:latin typeface="+mn-lt"/>
              </a:rPr>
              <a:t>(Luisa) </a:t>
            </a:r>
            <a:r>
              <a:rPr lang="es-ES_tradnl" sz="2700" i="1" dirty="0">
                <a:latin typeface="+mn-lt"/>
              </a:rPr>
              <a:t>A che ora</a:t>
            </a:r>
            <a:r>
              <a:rPr lang="es-ES_tradnl" sz="27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700" dirty="0">
                <a:latin typeface="+mn-lt"/>
              </a:rPr>
              <a:t>(Diego) </a:t>
            </a:r>
            <a:r>
              <a:rPr lang="en-GB" sz="2700" dirty="0" err="1">
                <a:latin typeface="+mn-lt"/>
              </a:rPr>
              <a:t>Alle</a:t>
            </a:r>
            <a:r>
              <a:rPr lang="en-GB" sz="2700" dirty="0">
                <a:latin typeface="+mn-lt"/>
              </a:rPr>
              <a:t> </a:t>
            </a:r>
            <a:r>
              <a:rPr lang="en-GB" sz="2700" dirty="0" err="1">
                <a:latin typeface="+mn-lt"/>
              </a:rPr>
              <a:t>sei</a:t>
            </a:r>
            <a:r>
              <a:rPr lang="en-GB" sz="2700" dirty="0">
                <a:latin typeface="+mn-lt"/>
              </a:rPr>
              <a:t> e </a:t>
            </a:r>
            <a:r>
              <a:rPr lang="en-GB" sz="2700" dirty="0" err="1">
                <a:latin typeface="+mn-lt"/>
              </a:rPr>
              <a:t>trenta</a:t>
            </a:r>
            <a:r>
              <a:rPr lang="en-GB" sz="2700" dirty="0">
                <a:latin typeface="+mn-lt"/>
              </a:rPr>
              <a:t>. </a:t>
            </a:r>
            <a:r>
              <a:rPr lang="en-GB" sz="2700" dirty="0" err="1">
                <a:latin typeface="+mn-lt"/>
              </a:rPr>
              <a:t>Vuoi</a:t>
            </a:r>
            <a:r>
              <a:rPr lang="en-GB" sz="2700" dirty="0">
                <a:latin typeface="+mn-lt"/>
              </a:rPr>
              <a:t> venire con me?</a:t>
            </a:r>
            <a:endParaRPr lang="es-ES_tradnl" sz="27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700" dirty="0">
                <a:latin typeface="+mn-lt"/>
              </a:rPr>
              <a:t>(Luisa) Si, </a:t>
            </a:r>
            <a:r>
              <a:rPr lang="es-ES_tradnl" sz="2700" dirty="0" err="1">
                <a:latin typeface="+mn-lt"/>
              </a:rPr>
              <a:t>andiamo</a:t>
            </a:r>
            <a:r>
              <a:rPr lang="es-ES_tradnl" sz="2700" dirty="0">
                <a:latin typeface="+mn-lt"/>
              </a:rPr>
              <a:t>. </a:t>
            </a:r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Conversazione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9499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我家人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altLang="zh-TW" sz="2800" dirty="0">
                <a:solidFill>
                  <a:schemeClr val="bg1">
                    <a:lumMod val="75000"/>
                  </a:schemeClr>
                </a:solidFill>
              </a:rPr>
              <a:t>La </a:t>
            </a: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mia</a:t>
            </a:r>
            <a:r>
              <a:rPr lang="es-ES_tradnl" altLang="zh-TW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altLang="zh-TW" sz="2800" dirty="0" err="1">
                <a:solidFill>
                  <a:schemeClr val="bg1">
                    <a:lumMod val="75000"/>
                  </a:schemeClr>
                </a:solidFill>
              </a:rPr>
              <a:t>famiglia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893763" y="3070225"/>
          <a:ext cx="10404475" cy="269081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3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4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4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9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300" b="0" dirty="0" err="1">
                          <a:latin typeface="+mn-lt"/>
                          <a:ea typeface="華康黑體 Std W7"/>
                        </a:rPr>
                        <a:t>Maschile</a:t>
                      </a:r>
                      <a:endParaRPr lang="en-US" sz="23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300" b="0" dirty="0" err="1">
                          <a:latin typeface="+mn-lt"/>
                          <a:ea typeface="華康黑體 Std W7"/>
                        </a:rPr>
                        <a:t>Femminile</a:t>
                      </a:r>
                      <a:endParaRPr lang="en-US" sz="23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712">
                <a:tc rowSpan="4">
                  <a:txBody>
                    <a:bodyPr/>
                    <a:lstStyle/>
                    <a:p>
                      <a:pPr algn="ctr"/>
                      <a:endParaRPr lang="en-US" sz="230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endParaRPr lang="en-US" sz="230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300" dirty="0" err="1">
                          <a:latin typeface="+mn-lt"/>
                          <a:ea typeface="華康黑體 Std W7"/>
                        </a:rPr>
                        <a:t>Lui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他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latin typeface="+mn-lt"/>
                          <a:ea typeface="華康黑體 Std W7"/>
                        </a:rPr>
                        <a:t>Padre</a:t>
                      </a:r>
                      <a:r>
                        <a:rPr lang="en-US" sz="2300" baseline="0" dirty="0">
                          <a:latin typeface="+mn-lt"/>
                          <a:ea typeface="華康黑體 Std W7"/>
                        </a:rPr>
                        <a:t> </a:t>
                      </a:r>
                      <a:r>
                        <a:rPr lang="zh-TW" altLang="en-US" sz="2300" baseline="0" dirty="0">
                          <a:latin typeface="+mn-lt"/>
                          <a:ea typeface="華康黑體 Std W7"/>
                        </a:rPr>
                        <a:t>爸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latin typeface="+mn-lt"/>
                          <a:ea typeface="華康黑體 Std W7"/>
                        </a:rPr>
                        <a:t>Zio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230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endParaRPr lang="en-US" sz="230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300" dirty="0">
                          <a:latin typeface="+mn-lt"/>
                          <a:ea typeface="華康黑體 Std W7"/>
                        </a:rPr>
                        <a:t>Lei</a:t>
                      </a:r>
                    </a:p>
                    <a:p>
                      <a:pPr algn="ctr"/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她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latin typeface="+mn-lt"/>
                          <a:ea typeface="華康黑體 Std W7"/>
                        </a:rPr>
                        <a:t>Madre</a:t>
                      </a:r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媽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latin typeface="+mn-lt"/>
                          <a:ea typeface="華康黑體 Std W7"/>
                        </a:rPr>
                        <a:t>Zia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>
                          <a:latin typeface="+mn-lt"/>
                          <a:ea typeface="華康黑體 Std W7"/>
                        </a:rPr>
                        <a:t>Sposo</a:t>
                      </a:r>
                      <a:r>
                        <a:rPr lang="en-US" sz="2300" dirty="0">
                          <a:latin typeface="+mn-lt"/>
                          <a:ea typeface="華康黑體 Std W7"/>
                        </a:rPr>
                        <a:t> </a:t>
                      </a:r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老公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>
                          <a:latin typeface="+mn-lt"/>
                          <a:ea typeface="華康黑體 Std W7"/>
                        </a:rPr>
                        <a:t>nipote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 err="1">
                          <a:latin typeface="+mn-lt"/>
                          <a:ea typeface="華康黑體 Std W7"/>
                        </a:rPr>
                        <a:t>Sposa</a:t>
                      </a:r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老婆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>
                          <a:latin typeface="+mn-lt"/>
                          <a:ea typeface="華康黑體 Std W7"/>
                        </a:rPr>
                        <a:t>Nipote</a:t>
                      </a:r>
                      <a:r>
                        <a:rPr lang="en-US" sz="2300" dirty="0">
                          <a:latin typeface="+mn-lt"/>
                          <a:ea typeface="華康黑體 Std W7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 err="1">
                          <a:latin typeface="+mn-lt"/>
                          <a:ea typeface="華康黑體 Std W7"/>
                        </a:rPr>
                        <a:t>Figlio</a:t>
                      </a:r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兒子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>
                          <a:latin typeface="+mn-lt"/>
                          <a:ea typeface="華康黑體 Std W7"/>
                        </a:rPr>
                        <a:t>Nonno</a:t>
                      </a:r>
                      <a:r>
                        <a:rPr lang="en-US" sz="2300" baseline="0" dirty="0">
                          <a:latin typeface="+mn-lt"/>
                          <a:ea typeface="華康黑體 Std W7"/>
                        </a:rPr>
                        <a:t> 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 err="1">
                          <a:latin typeface="+mn-lt"/>
                          <a:ea typeface="華康黑體 Std W7"/>
                        </a:rPr>
                        <a:t>Figlia</a:t>
                      </a:r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女兒</a:t>
                      </a:r>
                      <a:r>
                        <a:rPr lang="en-US" sz="2300" dirty="0">
                          <a:latin typeface="+mn-lt"/>
                          <a:ea typeface="華康黑體 Std W7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>
                          <a:latin typeface="+mn-lt"/>
                          <a:ea typeface="華康黑體 Std W7"/>
                        </a:rPr>
                        <a:t>Nonna</a:t>
                      </a:r>
                      <a:r>
                        <a:rPr lang="en-US" sz="2300" dirty="0">
                          <a:latin typeface="+mn-lt"/>
                          <a:ea typeface="華康黑體 Std W7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 err="1">
                          <a:latin typeface="+mn-lt"/>
                          <a:ea typeface="華康黑體 Std W7"/>
                        </a:rPr>
                        <a:t>Fratello</a:t>
                      </a:r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哥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>
                          <a:latin typeface="+mn-lt"/>
                          <a:ea typeface="華康黑體 Std W7"/>
                        </a:rPr>
                        <a:t>Nipote</a:t>
                      </a:r>
                      <a:r>
                        <a:rPr lang="en-US" sz="2300" dirty="0">
                          <a:latin typeface="+mn-lt"/>
                          <a:ea typeface="華康黑體 Std W7"/>
                        </a:rPr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 err="1">
                          <a:latin typeface="+mn-lt"/>
                          <a:ea typeface="華康黑體 Std W7"/>
                        </a:rPr>
                        <a:t>Sorella</a:t>
                      </a:r>
                      <a:r>
                        <a:rPr lang="zh-TW" altLang="en-US" sz="2300" dirty="0">
                          <a:latin typeface="+mn-lt"/>
                          <a:ea typeface="華康黑體 Std W7"/>
                        </a:rPr>
                        <a:t>姊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>
                          <a:latin typeface="+mn-lt"/>
                          <a:ea typeface="華康黑體 Std W7"/>
                        </a:rPr>
                        <a:t>Nipote</a:t>
                      </a:r>
                      <a:endParaRPr lang="en-US" sz="23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0515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我家人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2800" dirty="0">
                <a:solidFill>
                  <a:schemeClr val="bg1">
                    <a:lumMod val="75000"/>
                  </a:schemeClr>
                </a:solidFill>
              </a:rPr>
              <a:t>La </a:t>
            </a:r>
            <a:r>
              <a:rPr lang="es-ES_tradnl" sz="2800" dirty="0" err="1">
                <a:solidFill>
                  <a:schemeClr val="bg1">
                    <a:lumMod val="75000"/>
                  </a:schemeClr>
                </a:solidFill>
              </a:rPr>
              <a:t>mia</a:t>
            </a:r>
            <a:r>
              <a:rPr lang="es-ES_tradnl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sz="2800" dirty="0" err="1">
                <a:solidFill>
                  <a:schemeClr val="bg1">
                    <a:lumMod val="75000"/>
                  </a:schemeClr>
                </a:solidFill>
              </a:rPr>
              <a:t>famiglia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431925" y="3070225"/>
          <a:ext cx="9148763" cy="3429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2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877">
                  <a:extLst>
                    <a:ext uri="{9D8B030D-6E8A-4147-A177-3AD203B41FA5}">
                      <a16:colId xmlns:a16="http://schemas.microsoft.com/office/drawing/2014/main" val="3350239114"/>
                    </a:ext>
                  </a:extLst>
                </a:gridCol>
                <a:gridCol w="182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9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rowSpan="5">
                  <a:txBody>
                    <a:bodyPr/>
                    <a:lstStyle/>
                    <a:p>
                      <a:pPr algn="ctr"/>
                      <a:endParaRPr lang="en-US" sz="2600" b="0" dirty="0"/>
                    </a:p>
                    <a:p>
                      <a:pPr algn="ctr"/>
                      <a:endParaRPr lang="en-US" sz="2600" b="0" dirty="0"/>
                    </a:p>
                    <a:p>
                      <a:pPr algn="ctr"/>
                      <a:endParaRPr lang="en-US" sz="2600" b="0" dirty="0"/>
                    </a:p>
                    <a:p>
                      <a:pPr algn="ctr"/>
                      <a:r>
                        <a:rPr lang="en-US" sz="2600" b="0" dirty="0" err="1"/>
                        <a:t>Lui</a:t>
                      </a:r>
                      <a:r>
                        <a:rPr lang="en-US" sz="2600" b="0" dirty="0"/>
                        <a:t>/Lei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2600" b="0" dirty="0"/>
                    </a:p>
                    <a:p>
                      <a:pPr algn="ctr"/>
                      <a:endParaRPr lang="en-US" sz="2600" b="0" dirty="0"/>
                    </a:p>
                    <a:p>
                      <a:pPr algn="ctr"/>
                      <a:endParaRPr lang="en-US" sz="2600" b="0" dirty="0"/>
                    </a:p>
                    <a:p>
                      <a:pPr algn="ctr"/>
                      <a:r>
                        <a:rPr lang="en-US" sz="2600" b="0" dirty="0"/>
                        <a:t>E’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2600" b="0" dirty="0"/>
                    </a:p>
                    <a:p>
                      <a:pPr algn="ctr"/>
                      <a:endParaRPr lang="en-US" sz="2600" b="0" dirty="0"/>
                    </a:p>
                    <a:p>
                      <a:pPr algn="ctr"/>
                      <a:endParaRPr lang="en-US" sz="2600" b="0" dirty="0"/>
                    </a:p>
                    <a:p>
                      <a:pPr algn="ctr"/>
                      <a:r>
                        <a:rPr lang="en-US" sz="2600" b="0" dirty="0"/>
                        <a:t>Il/la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2600" b="0" dirty="0"/>
                    </a:p>
                    <a:p>
                      <a:pPr algn="ctr"/>
                      <a:endParaRPr lang="en-US" sz="2600" b="0" dirty="0"/>
                    </a:p>
                    <a:p>
                      <a:pPr algn="ctr"/>
                      <a:endParaRPr lang="en-US" sz="2600" b="0" dirty="0"/>
                    </a:p>
                    <a:p>
                      <a:pPr algn="ctr"/>
                      <a:r>
                        <a:rPr lang="en-US" sz="2600" b="0" dirty="0"/>
                        <a:t>Mio/</a:t>
                      </a:r>
                      <a:r>
                        <a:rPr lang="en-US" sz="2600" b="0" dirty="0" err="1"/>
                        <a:t>tuo</a:t>
                      </a:r>
                      <a:endParaRPr lang="en-US" sz="2600" b="0" dirty="0"/>
                    </a:p>
                    <a:p>
                      <a:pPr algn="ctr"/>
                      <a:r>
                        <a:rPr lang="en-US" sz="2600" b="0" baseline="0" dirty="0"/>
                        <a:t>Mia/</a:t>
                      </a:r>
                      <a:r>
                        <a:rPr lang="en-US" sz="2600" b="0" baseline="0" dirty="0" err="1"/>
                        <a:t>tua</a:t>
                      </a:r>
                      <a:r>
                        <a:rPr lang="en-US" sz="2600" b="0" baseline="0" dirty="0"/>
                        <a:t> 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b="0" dirty="0" err="1"/>
                        <a:t>Sposo</a:t>
                      </a:r>
                      <a:endParaRPr lang="en-US" sz="2600" b="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2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b="0" dirty="0" err="1"/>
                        <a:t>Sposa</a:t>
                      </a:r>
                      <a:endParaRPr lang="en-US" sz="2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b="0" dirty="0" err="1"/>
                        <a:t>Figlio</a:t>
                      </a:r>
                      <a:endParaRPr lang="en-US" sz="2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b="0" dirty="0" err="1"/>
                        <a:t>madre</a:t>
                      </a:r>
                      <a:endParaRPr lang="en-US" sz="2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b="0" dirty="0"/>
                        <a:t>Padre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4"/>
          <p:cNvSpPr txBox="1"/>
          <p:nvPr/>
        </p:nvSpPr>
        <p:spPr>
          <a:xfrm>
            <a:off x="1020763" y="2224088"/>
            <a:ext cx="2563812" cy="8620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en-US" sz="2500">
                <a:latin typeface="Calibri" panose="020F0502020204030204" pitchFamily="34" charset="0"/>
              </a:rPr>
              <a:t>Chi e’ lui/lei?</a:t>
            </a:r>
            <a:endParaRPr lang="en-US" altLang="en-US" sz="2500">
              <a:latin typeface="Calibri" panose="020F0502020204030204" pitchFamily="34" charset="0"/>
            </a:endParaRPr>
          </a:p>
          <a:p>
            <a:pPr eaLnBrk="1" hangingPunct="1"/>
            <a:r>
              <a:rPr lang="zh-TW" altLang="en-US" sz="2500">
                <a:latin typeface="Calibri" panose="020F0502020204030204" pitchFamily="34" charset="0"/>
                <a:ea typeface="華康黑體 Std W7" pitchFamily="34" charset="-120"/>
              </a:rPr>
              <a:t>他／她是誰呢？</a:t>
            </a:r>
            <a:endParaRPr lang="en-US" altLang="en-US" sz="2500">
              <a:latin typeface="Calibri" panose="020F0502020204030204" pitchFamily="34" charset="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1512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對話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>
          <a:xfrm>
            <a:off x="6813550" y="2532063"/>
            <a:ext cx="5378450" cy="4325937"/>
          </a:xfrm>
        </p:spPr>
        <p:txBody>
          <a:bodyPr/>
          <a:lstStyle/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100">
                <a:ea typeface="華康黑體 Std W7" pitchFamily="34" charset="-120"/>
              </a:rPr>
              <a:t>Diego</a:t>
            </a:r>
            <a:r>
              <a:rPr lang="zh-TW" altLang="en-US" sz="2100">
                <a:ea typeface="華康黑體 Std W7" pitchFamily="34" charset="-120"/>
              </a:rPr>
              <a:t>你好嗎？</a:t>
            </a:r>
            <a:endParaRPr lang="en-US" altLang="zh-TW" sz="21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100">
                <a:ea typeface="華康黑體 Std W7" pitchFamily="34" charset="-120"/>
              </a:rPr>
              <a:t>Luisa</a:t>
            </a:r>
            <a:r>
              <a:rPr lang="zh-TW" altLang="en-US" sz="2100">
                <a:ea typeface="華康黑體 Std W7" pitchFamily="34" charset="-120"/>
              </a:rPr>
              <a:t>你好，我很好</a:t>
            </a:r>
            <a:endParaRPr lang="en-US" altLang="zh-TW" sz="21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100">
                <a:ea typeface="華康黑體 Std W7" pitchFamily="34" charset="-120"/>
              </a:rPr>
              <a:t>(Luisa)</a:t>
            </a:r>
            <a:r>
              <a:rPr lang="zh-TW" altLang="en-US" sz="2100">
                <a:ea typeface="華康黑體 Std W7" pitchFamily="34" charset="-120"/>
              </a:rPr>
              <a:t>你禮拜六要做什麼呢？</a:t>
            </a:r>
            <a:endParaRPr lang="en-US" altLang="zh-TW" sz="21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100">
                <a:ea typeface="華康黑體 Std W7" pitchFamily="34" charset="-120"/>
              </a:rPr>
              <a:t>(Diego)</a:t>
            </a:r>
            <a:r>
              <a:rPr lang="zh-TW" altLang="en-US" sz="2100">
                <a:ea typeface="華康黑體 Std W7" pitchFamily="34" charset="-120"/>
              </a:rPr>
              <a:t>禮拜六要跟我哥哥還有我女友去海邊，你呢？</a:t>
            </a:r>
            <a:endParaRPr lang="en-US" altLang="zh-TW" sz="21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100">
                <a:ea typeface="華康黑體 Std W7" pitchFamily="34" charset="-120"/>
              </a:rPr>
              <a:t>(Luisa)</a:t>
            </a:r>
            <a:r>
              <a:rPr lang="zh-TW" altLang="en-US" sz="2100">
                <a:ea typeface="華康黑體 Std W7" pitchFamily="34" charset="-120"/>
              </a:rPr>
              <a:t>我會跟我姊姊去逛街</a:t>
            </a:r>
            <a:br>
              <a:rPr lang="en-GB" altLang="zh-TW" sz="2100">
                <a:ea typeface="華康黑體 Std W7" pitchFamily="34" charset="-120"/>
              </a:rPr>
            </a:br>
            <a:endParaRPr lang="en-US" altLang="zh-TW" sz="21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100">
                <a:ea typeface="華康黑體 Std W7" pitchFamily="34" charset="-120"/>
              </a:rPr>
              <a:t>(Diego) </a:t>
            </a:r>
            <a:r>
              <a:rPr lang="zh-TW" altLang="en-US" sz="2100">
                <a:ea typeface="華康黑體 Std W7" pitchFamily="34" charset="-120"/>
              </a:rPr>
              <a:t>很好！晚上的後見面媽？</a:t>
            </a:r>
            <a:endParaRPr lang="en-US" altLang="zh-TW" sz="21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100">
                <a:ea typeface="華康黑體 Std W7" pitchFamily="34" charset="-120"/>
              </a:rPr>
              <a:t>(Luisa) </a:t>
            </a:r>
            <a:r>
              <a:rPr lang="zh-TW" altLang="en-US" sz="2100">
                <a:ea typeface="華康黑體 Std W7" pitchFamily="34" charset="-120"/>
              </a:rPr>
              <a:t>幾點呢？</a:t>
            </a:r>
            <a:endParaRPr lang="en-US" altLang="zh-TW" sz="21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100">
                <a:ea typeface="華康黑體 Std W7" pitchFamily="34" charset="-120"/>
              </a:rPr>
              <a:t>(Diego) </a:t>
            </a:r>
            <a:r>
              <a:rPr lang="zh-TW" altLang="en-US" sz="2100">
                <a:ea typeface="華康黑體 Std W7" pitchFamily="34" charset="-120"/>
              </a:rPr>
              <a:t>七點半，你覺得呢？</a:t>
            </a:r>
            <a:endParaRPr lang="en-US" altLang="zh-TW" sz="21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100">
                <a:ea typeface="華康黑體 Std W7" pitchFamily="34" charset="-120"/>
              </a:rPr>
              <a:t>(Luisa) </a:t>
            </a:r>
            <a:r>
              <a:rPr lang="zh-TW" altLang="en-US" sz="2100">
                <a:ea typeface="華康黑體 Std W7" pitchFamily="34" charset="-120"/>
              </a:rPr>
              <a:t>好的</a:t>
            </a:r>
            <a:r>
              <a:rPr lang="en-US" altLang="zh-TW" sz="2100">
                <a:ea typeface="華康黑體 Std W7" pitchFamily="34" charset="-120"/>
              </a:rPr>
              <a:t>.</a:t>
            </a:r>
          </a:p>
        </p:txBody>
      </p:sp>
      <p:sp>
        <p:nvSpPr>
          <p:cNvPr id="12294" name="Content Placeholder 2"/>
          <p:cNvSpPr txBox="1">
            <a:spLocks/>
          </p:cNvSpPr>
          <p:nvPr/>
        </p:nvSpPr>
        <p:spPr bwMode="auto">
          <a:xfrm>
            <a:off x="150813" y="2532063"/>
            <a:ext cx="6637337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(Luisa)</a:t>
            </a:r>
            <a:r>
              <a:rPr lang="es-ES_tradnl" sz="2500" dirty="0" err="1">
                <a:latin typeface="+mn-lt"/>
              </a:rPr>
              <a:t>Ciao</a:t>
            </a:r>
            <a:r>
              <a:rPr lang="es-ES_tradnl" sz="2500" dirty="0">
                <a:latin typeface="+mn-lt"/>
              </a:rPr>
              <a:t>! Diego </a:t>
            </a:r>
            <a:r>
              <a:rPr lang="es-ES_tradnl" sz="2500" i="1" dirty="0">
                <a:latin typeface="+mn-lt"/>
              </a:rPr>
              <a:t>come </a:t>
            </a:r>
            <a:r>
              <a:rPr lang="es-ES_tradnl" sz="2500" i="1" dirty="0" err="1">
                <a:latin typeface="+mn-lt"/>
              </a:rPr>
              <a:t>stai</a:t>
            </a:r>
            <a:r>
              <a:rPr lang="es-ES_tradnl" sz="25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(Diego) </a:t>
            </a:r>
            <a:r>
              <a:rPr lang="es-ES_tradnl" sz="2500" dirty="0" err="1">
                <a:latin typeface="+mn-lt"/>
              </a:rPr>
              <a:t>Ciao</a:t>
            </a:r>
            <a:r>
              <a:rPr lang="es-ES_tradnl" sz="2500" dirty="0">
                <a:latin typeface="+mn-lt"/>
              </a:rPr>
              <a:t>! Luisa, </a:t>
            </a:r>
            <a:r>
              <a:rPr lang="es-ES_tradnl" sz="2500" dirty="0" err="1">
                <a:latin typeface="+mn-lt"/>
              </a:rPr>
              <a:t>io</a:t>
            </a:r>
            <a:r>
              <a:rPr lang="es-ES_tradnl" sz="2500" dirty="0">
                <a:latin typeface="+mn-lt"/>
              </a:rPr>
              <a:t> </a:t>
            </a:r>
            <a:r>
              <a:rPr lang="es-ES_tradnl" sz="2500" dirty="0" err="1">
                <a:latin typeface="+mn-lt"/>
              </a:rPr>
              <a:t>sto</a:t>
            </a:r>
            <a:r>
              <a:rPr lang="es-ES_tradnl" sz="2500" dirty="0">
                <a:latin typeface="+mn-lt"/>
              </a:rPr>
              <a:t> bene.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(Luisa) </a:t>
            </a:r>
            <a:r>
              <a:rPr lang="es-ES_tradnl" sz="2500" i="1" dirty="0">
                <a:latin typeface="+mn-lt"/>
              </a:rPr>
              <a:t>Cosa </a:t>
            </a:r>
            <a:r>
              <a:rPr lang="es-ES_tradnl" sz="2500" i="1" dirty="0" err="1">
                <a:latin typeface="+mn-lt"/>
              </a:rPr>
              <a:t>farai</a:t>
            </a:r>
            <a:r>
              <a:rPr lang="es-ES_tradnl" sz="2500" i="1" dirty="0">
                <a:latin typeface="+mn-lt"/>
              </a:rPr>
              <a:t> </a:t>
            </a:r>
            <a:r>
              <a:rPr lang="es-ES_tradnl" sz="2500" i="1" dirty="0" err="1">
                <a:latin typeface="+mn-lt"/>
              </a:rPr>
              <a:t>sabato</a:t>
            </a:r>
            <a:r>
              <a:rPr lang="es-ES_tradnl" sz="25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(Diego) </a:t>
            </a:r>
            <a:r>
              <a:rPr lang="es-ES_tradnl" sz="2500" dirty="0" err="1">
                <a:latin typeface="+mn-lt"/>
              </a:rPr>
              <a:t>sabato</a:t>
            </a:r>
            <a:r>
              <a:rPr lang="es-ES_tradnl" sz="2500" dirty="0">
                <a:latin typeface="+mn-lt"/>
              </a:rPr>
              <a:t> </a:t>
            </a:r>
            <a:r>
              <a:rPr lang="es-ES_tradnl" sz="2500" dirty="0" err="1">
                <a:latin typeface="+mn-lt"/>
              </a:rPr>
              <a:t>io</a:t>
            </a:r>
            <a:r>
              <a:rPr lang="es-ES_tradnl" sz="2500" dirty="0">
                <a:latin typeface="+mn-lt"/>
              </a:rPr>
              <a:t> </a:t>
            </a:r>
            <a:r>
              <a:rPr lang="es-ES_tradnl" sz="2500" dirty="0" err="1">
                <a:latin typeface="+mn-lt"/>
              </a:rPr>
              <a:t>andro</a:t>
            </a:r>
            <a:r>
              <a:rPr lang="es-ES_tradnl" sz="2500" dirty="0">
                <a:latin typeface="+mn-lt"/>
              </a:rPr>
              <a:t>’ con </a:t>
            </a:r>
            <a:r>
              <a:rPr lang="es-ES_tradnl" sz="2500" dirty="0" err="1">
                <a:latin typeface="+mn-lt"/>
              </a:rPr>
              <a:t>mio</a:t>
            </a:r>
            <a:r>
              <a:rPr lang="es-ES_tradnl" sz="2500" dirty="0">
                <a:latin typeface="+mn-lt"/>
              </a:rPr>
              <a:t> </a:t>
            </a:r>
            <a:r>
              <a:rPr lang="es-ES_tradnl" sz="2500" dirty="0" err="1">
                <a:latin typeface="+mn-lt"/>
              </a:rPr>
              <a:t>fratello</a:t>
            </a:r>
            <a:r>
              <a:rPr lang="es-ES_tradnl" sz="2500" dirty="0">
                <a:latin typeface="+mn-lt"/>
              </a:rPr>
              <a:t> e la </a:t>
            </a:r>
            <a:r>
              <a:rPr lang="es-ES_tradnl" sz="2500" dirty="0" err="1">
                <a:latin typeface="+mn-lt"/>
              </a:rPr>
              <a:t>mia</a:t>
            </a:r>
            <a:r>
              <a:rPr lang="es-ES_tradnl" sz="2500" dirty="0">
                <a:latin typeface="+mn-lt"/>
              </a:rPr>
              <a:t> </a:t>
            </a:r>
            <a:r>
              <a:rPr lang="es-ES_tradnl" sz="2500" dirty="0" err="1">
                <a:latin typeface="+mn-lt"/>
              </a:rPr>
              <a:t>ragazza</a:t>
            </a:r>
            <a:r>
              <a:rPr lang="es-ES_tradnl" sz="2500" dirty="0">
                <a:latin typeface="+mn-lt"/>
              </a:rPr>
              <a:t> in </a:t>
            </a:r>
            <a:r>
              <a:rPr lang="es-ES_tradnl" sz="2500" dirty="0" err="1">
                <a:latin typeface="+mn-lt"/>
              </a:rPr>
              <a:t>spiaggia</a:t>
            </a:r>
            <a:r>
              <a:rPr lang="es-ES_tradnl" sz="2500" dirty="0">
                <a:latin typeface="+mn-lt"/>
              </a:rPr>
              <a:t>, e tu?</a:t>
            </a:r>
            <a:endParaRPr lang="es-ES_tradnl" altLang="zh-TW" sz="25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(Luisa) </a:t>
            </a:r>
            <a:r>
              <a:rPr lang="es-ES_tradnl" sz="2500" dirty="0" err="1">
                <a:latin typeface="+mn-lt"/>
              </a:rPr>
              <a:t>Io</a:t>
            </a:r>
            <a:r>
              <a:rPr lang="es-ES_tradnl" sz="2500" dirty="0">
                <a:latin typeface="+mn-lt"/>
              </a:rPr>
              <a:t> vado a </a:t>
            </a:r>
            <a:r>
              <a:rPr lang="es-ES_tradnl" sz="2500" dirty="0" err="1">
                <a:latin typeface="+mn-lt"/>
              </a:rPr>
              <a:t>fare</a:t>
            </a:r>
            <a:r>
              <a:rPr lang="es-ES_tradnl" sz="2500" dirty="0">
                <a:latin typeface="+mn-lt"/>
              </a:rPr>
              <a:t> shopping con </a:t>
            </a:r>
            <a:r>
              <a:rPr lang="es-ES_tradnl" sz="2500" dirty="0" err="1">
                <a:latin typeface="+mn-lt"/>
              </a:rPr>
              <a:t>mia</a:t>
            </a:r>
            <a:r>
              <a:rPr lang="es-ES_tradnl" sz="2500" dirty="0">
                <a:latin typeface="+mn-lt"/>
              </a:rPr>
              <a:t> </a:t>
            </a:r>
            <a:r>
              <a:rPr lang="es-ES_tradnl" sz="2500" dirty="0" err="1">
                <a:latin typeface="+mn-lt"/>
              </a:rPr>
              <a:t>sorella</a:t>
            </a:r>
            <a:endParaRPr lang="es-ES_tradnl" sz="25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(Diego) A que bien, </a:t>
            </a:r>
            <a:r>
              <a:rPr lang="es-ES_tradnl" sz="2500" i="1" dirty="0">
                <a:latin typeface="+mn-lt"/>
              </a:rPr>
              <a:t>¿</a:t>
            </a:r>
            <a:r>
              <a:rPr lang="es-ES_tradnl" sz="2500" dirty="0">
                <a:latin typeface="+mn-lt"/>
              </a:rPr>
              <a:t>nos vemos en la noche?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(Luisa) </a:t>
            </a:r>
            <a:r>
              <a:rPr lang="es-ES_tradnl" sz="2500" i="1" dirty="0">
                <a:latin typeface="+mn-lt"/>
              </a:rPr>
              <a:t>A che ora</a:t>
            </a:r>
            <a:r>
              <a:rPr lang="es-ES_tradnl" sz="25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(Diego) </a:t>
            </a:r>
            <a:r>
              <a:rPr lang="es-ES_tradnl" sz="2500" dirty="0" err="1">
                <a:latin typeface="+mn-lt"/>
              </a:rPr>
              <a:t>Alle</a:t>
            </a:r>
            <a:r>
              <a:rPr lang="es-ES_tradnl" sz="2500" dirty="0">
                <a:latin typeface="+mn-lt"/>
              </a:rPr>
              <a:t> </a:t>
            </a:r>
            <a:r>
              <a:rPr lang="es-ES_tradnl" sz="2500" dirty="0" err="1">
                <a:latin typeface="+mn-lt"/>
              </a:rPr>
              <a:t>sette</a:t>
            </a:r>
            <a:r>
              <a:rPr lang="es-ES_tradnl" sz="2500" dirty="0">
                <a:latin typeface="+mn-lt"/>
              </a:rPr>
              <a:t> e </a:t>
            </a:r>
            <a:r>
              <a:rPr lang="es-ES_tradnl" sz="2500" dirty="0" err="1">
                <a:latin typeface="+mn-lt"/>
              </a:rPr>
              <a:t>mezza</a:t>
            </a:r>
            <a:r>
              <a:rPr lang="es-ES_tradnl" sz="2500" dirty="0">
                <a:latin typeface="+mn-lt"/>
              </a:rPr>
              <a:t>. Che te </a:t>
            </a:r>
            <a:r>
              <a:rPr lang="es-ES_tradnl" sz="2500" dirty="0" err="1">
                <a:latin typeface="+mn-lt"/>
              </a:rPr>
              <a:t>ne</a:t>
            </a:r>
            <a:r>
              <a:rPr lang="es-ES_tradnl" sz="2500" dirty="0">
                <a:latin typeface="+mn-lt"/>
              </a:rPr>
              <a:t> pare?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500" dirty="0">
                <a:latin typeface="+mn-lt"/>
              </a:rPr>
              <a:t>(Luisa) Va bene.</a:t>
            </a:r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Conversazione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 bwMode="auto">
          <a:xfrm>
            <a:off x="1595438" y="1809750"/>
            <a:ext cx="8820150" cy="32385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矩形 27"/>
          <p:cNvSpPr/>
          <p:nvPr/>
        </p:nvSpPr>
        <p:spPr bwMode="auto">
          <a:xfrm>
            <a:off x="1955800" y="2168525"/>
            <a:ext cx="3779838" cy="3041650"/>
          </a:xfrm>
          <a:prstGeom prst="rect">
            <a:avLst/>
          </a:prstGeom>
          <a:effectLst>
            <a:softEdge rad="6350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4102" name="矩形 3"/>
          <p:cNvSpPr>
            <a:spLocks noChangeArrowheads="1"/>
          </p:cNvSpPr>
          <p:nvPr/>
        </p:nvSpPr>
        <p:spPr bwMode="auto">
          <a:xfrm>
            <a:off x="5721350" y="1989138"/>
            <a:ext cx="4679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 sz="6000">
                <a:latin typeface="華康黑體 Std W7" pitchFamily="34" charset="-120"/>
                <a:ea typeface="華康儷中宋" pitchFamily="1" charset="-120"/>
              </a:rPr>
              <a:t>馬欣 老師</a:t>
            </a:r>
          </a:p>
        </p:txBody>
      </p:sp>
      <p:sp>
        <p:nvSpPr>
          <p:cNvPr id="4103" name="矩形 3"/>
          <p:cNvSpPr>
            <a:spLocks noChangeArrowheads="1"/>
          </p:cNvSpPr>
          <p:nvPr/>
        </p:nvSpPr>
        <p:spPr bwMode="auto">
          <a:xfrm>
            <a:off x="5721350" y="3787775"/>
            <a:ext cx="467995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TW" sz="2100">
                <a:latin typeface="華康黑體 Std W3" pitchFamily="34" charset="-120"/>
                <a:ea typeface="華康黑體 Std W3" pitchFamily="34" charset="-120"/>
              </a:rPr>
              <a:t>Federico II, </a:t>
            </a:r>
          </a:p>
          <a:p>
            <a:pPr eaLnBrk="1" hangingPunct="1"/>
            <a:r>
              <a:rPr lang="zh-TW" altLang="en-US" sz="2100">
                <a:latin typeface="華康黑體 Std W3" pitchFamily="34" charset="-120"/>
                <a:ea typeface="華康黑體 Std W3" pitchFamily="34" charset="-120"/>
              </a:rPr>
              <a:t>國籍：義大利</a:t>
            </a:r>
          </a:p>
        </p:txBody>
      </p:sp>
      <p:sp>
        <p:nvSpPr>
          <p:cNvPr id="40" name="矩形 39"/>
          <p:cNvSpPr/>
          <p:nvPr/>
        </p:nvSpPr>
        <p:spPr>
          <a:xfrm flipV="1">
            <a:off x="5556250" y="3005138"/>
            <a:ext cx="4859338" cy="444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grpSp>
        <p:nvGrpSpPr>
          <p:cNvPr id="4105" name="群組 4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4108" name="矩形 4"/>
            <p:cNvSpPr>
              <a:spLocks noChangeArrowheads="1"/>
            </p:cNvSpPr>
            <p:nvPr/>
          </p:nvSpPr>
          <p:spPr bwMode="auto">
            <a:xfrm>
              <a:off x="920852" y="482780"/>
              <a:ext cx="2835679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46" name="直線接點 45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4106" name="矩形 3"/>
          <p:cNvSpPr>
            <a:spLocks noChangeArrowheads="1"/>
          </p:cNvSpPr>
          <p:nvPr/>
        </p:nvSpPr>
        <p:spPr bwMode="auto">
          <a:xfrm>
            <a:off x="5737225" y="3116263"/>
            <a:ext cx="4498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600">
                <a:latin typeface="Arial" panose="020B0604020202020204" pitchFamily="34" charset="0"/>
              </a:rPr>
              <a:t>Massimiliano Lubreto</a:t>
            </a:r>
          </a:p>
        </p:txBody>
      </p:sp>
      <p:pic>
        <p:nvPicPr>
          <p:cNvPr id="4107" name="Picture 12" descr="imag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1814513"/>
            <a:ext cx="30495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2536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對話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2533" name="Content Placeholder 2"/>
          <p:cNvSpPr>
            <a:spLocks noGrp="1"/>
          </p:cNvSpPr>
          <p:nvPr>
            <p:ph idx="1"/>
          </p:nvPr>
        </p:nvSpPr>
        <p:spPr>
          <a:xfrm>
            <a:off x="6813550" y="2532063"/>
            <a:ext cx="5202238" cy="4125912"/>
          </a:xfrm>
        </p:spPr>
        <p:txBody>
          <a:bodyPr/>
          <a:lstStyle/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200">
                <a:ea typeface="華康黑體 Std W7" pitchFamily="34" charset="-120"/>
              </a:rPr>
              <a:t>Diego</a:t>
            </a:r>
            <a:r>
              <a:rPr lang="zh-TW" altLang="en-US" sz="2200">
                <a:ea typeface="華康黑體 Std W7" pitchFamily="34" charset="-120"/>
              </a:rPr>
              <a:t>你好嗎？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200">
                <a:ea typeface="華康黑體 Std W7" pitchFamily="34" charset="-120"/>
              </a:rPr>
              <a:t>Luisa</a:t>
            </a:r>
            <a:r>
              <a:rPr lang="zh-TW" altLang="en-US" sz="2200">
                <a:ea typeface="華康黑體 Std W7" pitchFamily="34" charset="-120"/>
              </a:rPr>
              <a:t>你好，我很好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(Luisa)</a:t>
            </a:r>
            <a:r>
              <a:rPr lang="zh-TW" altLang="en-US" sz="2200">
                <a:ea typeface="華康黑體 Std W7" pitchFamily="34" charset="-120"/>
              </a:rPr>
              <a:t>他是我哥哥，</a:t>
            </a:r>
            <a:r>
              <a:rPr lang="en-US" altLang="zh-TW" sz="2200">
                <a:ea typeface="華康黑體 Std W7" pitchFamily="34" charset="-120"/>
              </a:rPr>
              <a:t> Carlo.</a:t>
            </a: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</a:t>
            </a:r>
            <a:r>
              <a:rPr lang="zh-TW" altLang="zh-TW" sz="2200">
                <a:ea typeface="華康黑體 Std W7" pitchFamily="34" charset="-120"/>
              </a:rPr>
              <a:t>D</a:t>
            </a:r>
            <a:r>
              <a:rPr lang="en-US" altLang="zh-TW" sz="2200">
                <a:ea typeface="華康黑體 Std W7" pitchFamily="34" charset="-120"/>
              </a:rPr>
              <a:t>iego</a:t>
            </a:r>
            <a:r>
              <a:rPr lang="es-ES_tradnl" altLang="zh-TW" sz="2200">
                <a:ea typeface="華康黑體 Std W7" pitchFamily="34" charset="-120"/>
              </a:rPr>
              <a:t>) </a:t>
            </a:r>
            <a:r>
              <a:rPr lang="zh-TW" altLang="en-US" sz="2200">
                <a:ea typeface="華康黑體 Std W7" pitchFamily="34" charset="-120"/>
              </a:rPr>
              <a:t>你好！很高興認識你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</a:t>
            </a:r>
            <a:r>
              <a:rPr lang="en-US" altLang="zh-TW" sz="2200">
                <a:ea typeface="華康黑體 Std W7" pitchFamily="34" charset="-120"/>
              </a:rPr>
              <a:t>Carlos</a:t>
            </a:r>
            <a:r>
              <a:rPr lang="es-ES_tradnl" altLang="zh-TW" sz="2200">
                <a:ea typeface="華康黑體 Std W7" pitchFamily="34" charset="-120"/>
              </a:rPr>
              <a:t>) </a:t>
            </a:r>
            <a:r>
              <a:rPr lang="zh-TW" altLang="en-US" sz="2200">
                <a:ea typeface="華康黑體 Std W7" pitchFamily="34" charset="-120"/>
              </a:rPr>
              <a:t>你好！也很高興認識你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(Luisa) </a:t>
            </a:r>
            <a:r>
              <a:rPr lang="zh-TW" altLang="en-US" sz="2200">
                <a:ea typeface="華康黑體 Std W7" pitchFamily="34" charset="-120"/>
              </a:rPr>
              <a:t>D</a:t>
            </a:r>
            <a:r>
              <a:rPr lang="en-US" altLang="zh-TW" sz="2200">
                <a:ea typeface="華康黑體 Std W7" pitchFamily="34" charset="-120"/>
              </a:rPr>
              <a:t>iego</a:t>
            </a:r>
            <a:r>
              <a:rPr lang="zh-TW" altLang="en-US" sz="2200">
                <a:ea typeface="華康黑體 Std W7" pitchFamily="34" charset="-120"/>
              </a:rPr>
              <a:t>，我們明天會見面，對嗎？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(Diego) </a:t>
            </a:r>
            <a:r>
              <a:rPr lang="zh-TW" altLang="en-US" sz="2200">
                <a:ea typeface="華康黑體 Std W7" pitchFamily="34" charset="-120"/>
              </a:rPr>
              <a:t>對，</a:t>
            </a:r>
            <a:r>
              <a:rPr lang="en-US" altLang="zh-TW" sz="2200">
                <a:ea typeface="華康黑體 Std W7" pitchFamily="34" charset="-120"/>
              </a:rPr>
              <a:t>3</a:t>
            </a:r>
            <a:r>
              <a:rPr lang="zh-TW" altLang="en-US" sz="2200">
                <a:ea typeface="華康黑體 Std W7" pitchFamily="34" charset="-120"/>
              </a:rPr>
              <a:t>點鐘</a:t>
            </a:r>
            <a:endParaRPr lang="en-US" altLang="zh-TW" sz="22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200">
                <a:ea typeface="華康黑體 Std W7" pitchFamily="34" charset="-120"/>
              </a:rPr>
              <a:t>(Luisa) </a:t>
            </a:r>
            <a:r>
              <a:rPr lang="zh-TW" altLang="en-US" sz="2200">
                <a:ea typeface="華康黑體 Std W7" pitchFamily="34" charset="-120"/>
              </a:rPr>
              <a:t>好的</a:t>
            </a:r>
            <a:endParaRPr lang="en-US" altLang="zh-TW" sz="2200">
              <a:ea typeface="華康黑體 Std W7" pitchFamily="34" charset="-120"/>
            </a:endParaRPr>
          </a:p>
        </p:txBody>
      </p:sp>
      <p:sp>
        <p:nvSpPr>
          <p:cNvPr id="12294" name="Content Placeholder 2"/>
          <p:cNvSpPr txBox="1">
            <a:spLocks/>
          </p:cNvSpPr>
          <p:nvPr/>
        </p:nvSpPr>
        <p:spPr bwMode="auto">
          <a:xfrm>
            <a:off x="355600" y="2532063"/>
            <a:ext cx="6637338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600" dirty="0">
                <a:latin typeface="+mn-lt"/>
              </a:rPr>
              <a:t>(Luisa) </a:t>
            </a:r>
            <a:r>
              <a:rPr lang="es-ES_tradnl" sz="2600" dirty="0" err="1">
                <a:latin typeface="+mn-lt"/>
              </a:rPr>
              <a:t>Ciao</a:t>
            </a:r>
            <a:r>
              <a:rPr lang="es-ES_tradnl" sz="2600" dirty="0">
                <a:latin typeface="+mn-lt"/>
              </a:rPr>
              <a:t> Diego, come </a:t>
            </a:r>
            <a:r>
              <a:rPr lang="es-ES_tradnl" sz="2600" dirty="0" err="1">
                <a:latin typeface="+mn-lt"/>
              </a:rPr>
              <a:t>stai</a:t>
            </a:r>
            <a:r>
              <a:rPr lang="es-ES_tradnl" sz="26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600" dirty="0">
                <a:latin typeface="+mn-lt"/>
              </a:rPr>
              <a:t>(Diego) </a:t>
            </a:r>
            <a:r>
              <a:rPr lang="es-ES_tradnl" sz="2600" dirty="0" err="1">
                <a:latin typeface="+mn-lt"/>
              </a:rPr>
              <a:t>Ciao</a:t>
            </a:r>
            <a:r>
              <a:rPr lang="es-ES_tradnl" sz="2600" dirty="0">
                <a:latin typeface="+mn-lt"/>
              </a:rPr>
              <a:t> Luisa, </a:t>
            </a:r>
            <a:r>
              <a:rPr lang="es-ES_tradnl" sz="2600" dirty="0" err="1">
                <a:latin typeface="+mn-lt"/>
              </a:rPr>
              <a:t>tutto</a:t>
            </a:r>
            <a:r>
              <a:rPr lang="es-ES_tradnl" sz="2600" dirty="0">
                <a:latin typeface="+mn-lt"/>
              </a:rPr>
              <a:t> bene.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600" dirty="0">
                <a:latin typeface="+mn-lt"/>
              </a:rPr>
              <a:t>(Luisa) Ti presento </a:t>
            </a:r>
            <a:r>
              <a:rPr lang="es-ES_tradnl" sz="2600" dirty="0" err="1">
                <a:latin typeface="+mn-lt"/>
              </a:rPr>
              <a:t>mio</a:t>
            </a:r>
            <a:r>
              <a:rPr lang="es-ES_tradnl" sz="2600" dirty="0">
                <a:latin typeface="+mn-lt"/>
              </a:rPr>
              <a:t> </a:t>
            </a:r>
            <a:r>
              <a:rPr lang="es-ES_tradnl" sz="2600" dirty="0" err="1">
                <a:latin typeface="+mn-lt"/>
              </a:rPr>
              <a:t>fratello</a:t>
            </a:r>
            <a:r>
              <a:rPr lang="es-ES_tradnl" sz="2600" dirty="0">
                <a:latin typeface="+mn-lt"/>
              </a:rPr>
              <a:t>, Carlo.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600" dirty="0">
                <a:latin typeface="+mn-lt"/>
              </a:rPr>
              <a:t>(Diego) </a:t>
            </a:r>
            <a:r>
              <a:rPr lang="es-ES_tradnl" sz="2600" dirty="0" err="1">
                <a:latin typeface="+mn-lt"/>
              </a:rPr>
              <a:t>Ciao</a:t>
            </a:r>
            <a:r>
              <a:rPr lang="es-ES_tradnl" sz="2600" dirty="0">
                <a:latin typeface="+mn-lt"/>
              </a:rPr>
              <a:t> Carlo, </a:t>
            </a:r>
            <a:r>
              <a:rPr lang="es-ES_tradnl" sz="2600" dirty="0" err="1">
                <a:latin typeface="+mn-lt"/>
              </a:rPr>
              <a:t>piacere</a:t>
            </a:r>
            <a:r>
              <a:rPr lang="es-ES_tradnl" sz="2600" dirty="0">
                <a:latin typeface="+mn-lt"/>
              </a:rPr>
              <a:t> di </a:t>
            </a:r>
            <a:r>
              <a:rPr lang="es-ES_tradnl" sz="2600" dirty="0" err="1">
                <a:latin typeface="+mn-lt"/>
              </a:rPr>
              <a:t>conoscerti</a:t>
            </a:r>
            <a:r>
              <a:rPr lang="es-ES_tradnl" sz="2600" dirty="0">
                <a:latin typeface="+mn-lt"/>
              </a:rPr>
              <a:t>, mi </a:t>
            </a:r>
            <a:r>
              <a:rPr lang="es-ES_tradnl" sz="2600" dirty="0" err="1">
                <a:latin typeface="+mn-lt"/>
              </a:rPr>
              <a:t>chiamo</a:t>
            </a:r>
            <a:r>
              <a:rPr lang="es-ES_tradnl" sz="2600" dirty="0">
                <a:latin typeface="+mn-lt"/>
              </a:rPr>
              <a:t> Diego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600" dirty="0">
                <a:latin typeface="+mn-lt"/>
              </a:rPr>
              <a:t>(Carlo) </a:t>
            </a:r>
            <a:r>
              <a:rPr lang="es-ES_tradnl" sz="2600" dirty="0" err="1">
                <a:latin typeface="+mn-lt"/>
              </a:rPr>
              <a:t>Ciao</a:t>
            </a:r>
            <a:r>
              <a:rPr lang="es-ES_tradnl" sz="2600" dirty="0">
                <a:latin typeface="+mn-lt"/>
              </a:rPr>
              <a:t> Diego, </a:t>
            </a:r>
            <a:r>
              <a:rPr lang="es-ES_tradnl" sz="2600" dirty="0" err="1">
                <a:latin typeface="+mn-lt"/>
              </a:rPr>
              <a:t>piacere</a:t>
            </a:r>
            <a:endParaRPr lang="es-ES_tradnl" sz="26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600" dirty="0">
                <a:latin typeface="+mn-lt"/>
              </a:rPr>
              <a:t>(Luisa) Diego, ci </a:t>
            </a:r>
            <a:r>
              <a:rPr lang="es-ES_tradnl" sz="2600" dirty="0" err="1">
                <a:latin typeface="+mn-lt"/>
              </a:rPr>
              <a:t>vediamo</a:t>
            </a:r>
            <a:r>
              <a:rPr lang="es-ES_tradnl" sz="2600" dirty="0">
                <a:latin typeface="+mn-lt"/>
              </a:rPr>
              <a:t> </a:t>
            </a:r>
            <a:r>
              <a:rPr lang="es-ES_tradnl" sz="2600" dirty="0" err="1">
                <a:latin typeface="+mn-lt"/>
              </a:rPr>
              <a:t>domani</a:t>
            </a:r>
            <a:r>
              <a:rPr lang="es-ES_tradnl" sz="2600" dirty="0">
                <a:latin typeface="+mn-lt"/>
              </a:rPr>
              <a:t>, </a:t>
            </a:r>
            <a:r>
              <a:rPr lang="es-ES_tradnl" sz="2600" dirty="0" err="1">
                <a:latin typeface="+mn-lt"/>
              </a:rPr>
              <a:t>giusto</a:t>
            </a:r>
            <a:r>
              <a:rPr lang="es-ES_tradnl" sz="2600" dirty="0">
                <a:latin typeface="+mn-lt"/>
              </a:rPr>
              <a:t>? 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600" dirty="0">
                <a:latin typeface="+mn-lt"/>
              </a:rPr>
              <a:t>(Diego) Si, </a:t>
            </a:r>
            <a:r>
              <a:rPr lang="es-ES_tradnl" sz="2600" dirty="0" err="1">
                <a:latin typeface="+mn-lt"/>
              </a:rPr>
              <a:t>alle</a:t>
            </a:r>
            <a:r>
              <a:rPr lang="es-ES_tradnl" sz="2600" dirty="0">
                <a:latin typeface="+mn-lt"/>
              </a:rPr>
              <a:t> 3 in punto.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600" dirty="0">
                <a:latin typeface="+mn-lt"/>
              </a:rPr>
              <a:t>(Luisa) Va bene. </a:t>
            </a:r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Conversazione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3596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Ciao,impariamo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23555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5400">
                <a:latin typeface="Arial" panose="020B0604020202020204" pitchFamily="34" charset="0"/>
                <a:ea typeface="華康黑體 Std W7" pitchFamily="34" charset="-120"/>
              </a:rPr>
              <a:t>形容人</a:t>
            </a:r>
            <a:endParaRPr lang="zh-TW" altLang="en-US" sz="50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2800" dirty="0" err="1">
                <a:solidFill>
                  <a:schemeClr val="bg1">
                    <a:lumMod val="75000"/>
                  </a:schemeClr>
                </a:solidFill>
              </a:rPr>
              <a:t>Descrizione</a:t>
            </a:r>
            <a:r>
              <a:rPr lang="es-ES_tradnl" sz="2800" dirty="0">
                <a:solidFill>
                  <a:schemeClr val="bg1">
                    <a:lumMod val="75000"/>
                  </a:schemeClr>
                </a:solidFill>
              </a:rPr>
              <a:t> di una persona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431925" y="2711450"/>
          <a:ext cx="9148763" cy="3657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9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Maschile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Femminile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華康黑體 Std W7"/>
                        </a:rPr>
                        <a:t>Grasso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Grassa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lt"/>
                          <a:ea typeface="華康黑體 Std W7"/>
                        </a:rPr>
                        <a:t>胖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Magro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Magra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lt"/>
                          <a:ea typeface="華康黑體 Std W7"/>
                        </a:rPr>
                        <a:t>瘦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華康黑體 Std W7"/>
                        </a:rPr>
                        <a:t>Bello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華康黑體 Std W7"/>
                        </a:rPr>
                        <a:t>Bella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lt"/>
                          <a:ea typeface="華康黑體 Std W7"/>
                        </a:rPr>
                        <a:t>好看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Giovane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Giovane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lt"/>
                          <a:ea typeface="華康黑體 Std W7"/>
                        </a:rPr>
                        <a:t>年輕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華康黑體 Std W7"/>
                        </a:rPr>
                        <a:t>Vecchio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Vecchia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lt"/>
                          <a:ea typeface="華康黑體 Std W7"/>
                        </a:rPr>
                        <a:t>老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華康黑體 Std W7"/>
                        </a:rPr>
                        <a:t>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華康黑體 Std W7"/>
                        </a:rPr>
                        <a:t>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lt"/>
                          <a:ea typeface="華康黑體 Std W7"/>
                        </a:rPr>
                        <a:t>高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華康黑體 Std W7"/>
                        </a:rPr>
                        <a:t>Basso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n-lt"/>
                          <a:ea typeface="華康黑體 Std W7"/>
                        </a:rPr>
                        <a:t>Bassa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lt"/>
                          <a:ea typeface="華康黑體 Std W7"/>
                        </a:rPr>
                        <a:t>矮</a:t>
                      </a:r>
                      <a:endParaRPr lang="en-US" sz="240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4606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24579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5400">
                <a:latin typeface="Arial" panose="020B0604020202020204" pitchFamily="34" charset="0"/>
                <a:ea typeface="華康黑體 Std W7" pitchFamily="34" charset="-120"/>
              </a:rPr>
              <a:t>形容人</a:t>
            </a:r>
            <a:endParaRPr lang="zh-TW" altLang="en-US" sz="50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2800" dirty="0" err="1">
                <a:solidFill>
                  <a:schemeClr val="bg1">
                    <a:lumMod val="75000"/>
                  </a:schemeClr>
                </a:solidFill>
              </a:rPr>
              <a:t>Descrizione</a:t>
            </a:r>
            <a:r>
              <a:rPr lang="es-ES_tradnl" sz="2800" dirty="0">
                <a:solidFill>
                  <a:schemeClr val="bg1">
                    <a:lumMod val="75000"/>
                  </a:schemeClr>
                </a:solidFill>
              </a:rPr>
              <a:t> di una persona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046413" y="2890838"/>
          <a:ext cx="6637337" cy="304958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5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9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361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0" dirty="0">
                        <a:latin typeface="+mn-lt"/>
                        <a:ea typeface="華康黑體 Std W7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2400" b="0" dirty="0" err="1">
                          <a:latin typeface="+mn-lt"/>
                          <a:ea typeface="華康黑體 Std W7"/>
                        </a:rPr>
                        <a:t>Lui</a:t>
                      </a:r>
                      <a:r>
                        <a:rPr lang="en-US" altLang="zh-TW" sz="2400" b="0" dirty="0">
                          <a:latin typeface="+mn-lt"/>
                          <a:ea typeface="華康黑體 Std W7"/>
                        </a:rPr>
                        <a:t> </a:t>
                      </a: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他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endParaRPr lang="en-US" sz="24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endParaRPr lang="en-US" sz="24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E’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endParaRPr lang="en-US" sz="24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endParaRPr lang="en-US" sz="24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Molto</a:t>
                      </a:r>
                    </a:p>
                    <a:p>
                      <a:pPr algn="ctr"/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很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Alto</a:t>
                      </a: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高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17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Bello</a:t>
                      </a: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帥哥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17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0" dirty="0">
                        <a:latin typeface="+mn-lt"/>
                        <a:ea typeface="華康黑體 Std W7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Lei </a:t>
                      </a: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她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Bella </a:t>
                      </a: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漂亮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6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Magra</a:t>
                      </a: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瘦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5608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Ciao,impariamo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對話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5605" name="Content Placeholder 2"/>
          <p:cNvSpPr>
            <a:spLocks noGrp="1"/>
          </p:cNvSpPr>
          <p:nvPr>
            <p:ph idx="1"/>
          </p:nvPr>
        </p:nvSpPr>
        <p:spPr>
          <a:xfrm>
            <a:off x="6813550" y="2732088"/>
            <a:ext cx="5919788" cy="4125912"/>
          </a:xfrm>
        </p:spPr>
        <p:txBody>
          <a:bodyPr/>
          <a:lstStyle/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400">
                <a:ea typeface="華康黑體 Std W7" pitchFamily="34" charset="-120"/>
              </a:rPr>
              <a:t>Diego</a:t>
            </a:r>
            <a:r>
              <a:rPr lang="zh-TW" altLang="en-US" sz="2400">
                <a:ea typeface="華康黑體 Std W7" pitchFamily="34" charset="-120"/>
              </a:rPr>
              <a:t>你好嗎？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400">
                <a:ea typeface="華康黑體 Std W7" pitchFamily="34" charset="-120"/>
              </a:rPr>
              <a:t>Luisa</a:t>
            </a:r>
            <a:r>
              <a:rPr lang="zh-TW" altLang="en-US" sz="2400">
                <a:ea typeface="華康黑體 Std W7" pitchFamily="34" charset="-120"/>
              </a:rPr>
              <a:t>你好，我很好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(Luisa)</a:t>
            </a:r>
            <a:r>
              <a:rPr lang="zh-TW" altLang="en-US" sz="2400">
                <a:ea typeface="華康黑體 Std W7" pitchFamily="34" charset="-120"/>
              </a:rPr>
              <a:t>你知道嗎？我哥哥有女朋友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</a:t>
            </a:r>
            <a:r>
              <a:rPr lang="zh-TW" altLang="zh-TW" sz="2400">
                <a:ea typeface="華康黑體 Std W7" pitchFamily="34" charset="-120"/>
              </a:rPr>
              <a:t>D</a:t>
            </a:r>
            <a:r>
              <a:rPr lang="en-US" altLang="zh-TW" sz="2400">
                <a:ea typeface="華康黑體 Std W7" pitchFamily="34" charset="-120"/>
              </a:rPr>
              <a:t>iego</a:t>
            </a:r>
            <a:r>
              <a:rPr lang="es-ES_tradnl" altLang="zh-TW" sz="2400">
                <a:ea typeface="華康黑體 Std W7" pitchFamily="34" charset="-120"/>
              </a:rPr>
              <a:t>) </a:t>
            </a:r>
            <a:r>
              <a:rPr lang="zh-TW" altLang="en-US" sz="2400">
                <a:ea typeface="華康黑體 Std W7" pitchFamily="34" charset="-120"/>
              </a:rPr>
              <a:t>真的嗎？她長得如何呢？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(Luisa) </a:t>
            </a:r>
            <a:r>
              <a:rPr lang="zh-TW" altLang="en-US" sz="2400">
                <a:ea typeface="華康黑體 Std W7" pitchFamily="34" charset="-120"/>
              </a:rPr>
              <a:t>她很高也很漂亮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(Diego) </a:t>
            </a:r>
            <a:r>
              <a:rPr lang="zh-TW" altLang="en-US" sz="2400">
                <a:ea typeface="華康黑體 Std W7" pitchFamily="34" charset="-120"/>
              </a:rPr>
              <a:t>介紹給我她的妹妹</a:t>
            </a:r>
            <a:endParaRPr lang="en-US" altLang="zh-TW" sz="24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400">
                <a:ea typeface="華康黑體 Std W7" pitchFamily="34" charset="-120"/>
              </a:rPr>
              <a:t>(Luisa) </a:t>
            </a:r>
            <a:r>
              <a:rPr lang="zh-TW" altLang="en-US" sz="2400">
                <a:ea typeface="華康黑體 Std W7" pitchFamily="34" charset="-120"/>
              </a:rPr>
              <a:t>不要！</a:t>
            </a:r>
            <a:endParaRPr lang="en-US" altLang="zh-TW" sz="2400">
              <a:ea typeface="華康黑體 Std W7" pitchFamily="34" charset="-120"/>
            </a:endParaRPr>
          </a:p>
        </p:txBody>
      </p:sp>
      <p:sp>
        <p:nvSpPr>
          <p:cNvPr id="12294" name="Content Placeholder 2"/>
          <p:cNvSpPr txBox="1">
            <a:spLocks/>
          </p:cNvSpPr>
          <p:nvPr/>
        </p:nvSpPr>
        <p:spPr bwMode="auto">
          <a:xfrm>
            <a:off x="355600" y="2732088"/>
            <a:ext cx="6637338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800" dirty="0">
                <a:latin typeface="+mn-lt"/>
              </a:rPr>
              <a:t>(Luisa) </a:t>
            </a:r>
            <a:r>
              <a:rPr lang="es-ES_tradnl" sz="2800" dirty="0" err="1">
                <a:latin typeface="+mn-lt"/>
              </a:rPr>
              <a:t>Ciao</a:t>
            </a:r>
            <a:r>
              <a:rPr lang="es-ES_tradnl" sz="2800" dirty="0">
                <a:latin typeface="+mn-lt"/>
              </a:rPr>
              <a:t> Diego, come </a:t>
            </a:r>
            <a:r>
              <a:rPr lang="es-ES_tradnl" sz="2800" dirty="0" err="1">
                <a:latin typeface="+mn-lt"/>
              </a:rPr>
              <a:t>stai</a:t>
            </a:r>
            <a:r>
              <a:rPr lang="es-ES_tradnl" sz="28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800" dirty="0">
                <a:latin typeface="+mn-lt"/>
              </a:rPr>
              <a:t>(Diego) </a:t>
            </a:r>
            <a:r>
              <a:rPr lang="es-ES_tradnl" sz="2800" dirty="0" err="1">
                <a:latin typeface="+mn-lt"/>
              </a:rPr>
              <a:t>Ciao</a:t>
            </a:r>
            <a:r>
              <a:rPr lang="es-ES_tradnl" sz="2800" dirty="0">
                <a:latin typeface="+mn-lt"/>
              </a:rPr>
              <a:t> Luisa, </a:t>
            </a:r>
            <a:r>
              <a:rPr lang="es-ES_tradnl" sz="2800" dirty="0" err="1">
                <a:latin typeface="+mn-lt"/>
              </a:rPr>
              <a:t>tutto</a:t>
            </a:r>
            <a:r>
              <a:rPr lang="es-ES_tradnl" sz="2800" dirty="0">
                <a:latin typeface="+mn-lt"/>
              </a:rPr>
              <a:t> bene.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800" dirty="0">
                <a:latin typeface="+mn-lt"/>
              </a:rPr>
              <a:t>(Luisa) </a:t>
            </a:r>
            <a:r>
              <a:rPr lang="es-ES_tradnl" sz="2800" i="1" dirty="0" err="1">
                <a:latin typeface="+mn-lt"/>
              </a:rPr>
              <a:t>Sai</a:t>
            </a:r>
            <a:r>
              <a:rPr lang="es-ES_tradnl" sz="2800" i="1" dirty="0">
                <a:latin typeface="+mn-lt"/>
              </a:rPr>
              <a:t>…? </a:t>
            </a:r>
            <a:r>
              <a:rPr lang="es-ES_tradnl" sz="2800" i="1" dirty="0" err="1">
                <a:latin typeface="+mn-lt"/>
              </a:rPr>
              <a:t>mio</a:t>
            </a:r>
            <a:r>
              <a:rPr lang="es-ES_tradnl" sz="2800" i="1" dirty="0">
                <a:latin typeface="+mn-lt"/>
              </a:rPr>
              <a:t> </a:t>
            </a:r>
            <a:r>
              <a:rPr lang="es-ES_tradnl" sz="2800" i="1" dirty="0" err="1">
                <a:latin typeface="+mn-lt"/>
              </a:rPr>
              <a:t>fratello</a:t>
            </a:r>
            <a:r>
              <a:rPr lang="es-ES_tradnl" sz="2800" i="1" dirty="0">
                <a:latin typeface="+mn-lt"/>
              </a:rPr>
              <a:t> ha una </a:t>
            </a:r>
            <a:r>
              <a:rPr lang="es-ES_tradnl" sz="2800" i="1" dirty="0" err="1">
                <a:latin typeface="+mn-lt"/>
              </a:rPr>
              <a:t>fidanzata</a:t>
            </a:r>
            <a:r>
              <a:rPr lang="es-ES_tradnl" sz="2800" dirty="0">
                <a:latin typeface="+mn-lt"/>
              </a:rPr>
              <a:t>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800" dirty="0">
                <a:latin typeface="+mn-lt"/>
              </a:rPr>
              <a:t>(Diego) Sul serio? </a:t>
            </a:r>
            <a:r>
              <a:rPr lang="es-ES_tradnl" sz="2800" dirty="0" err="1">
                <a:latin typeface="+mn-lt"/>
              </a:rPr>
              <a:t>Com</a:t>
            </a:r>
            <a:r>
              <a:rPr lang="es-ES_tradnl" sz="2800" dirty="0">
                <a:latin typeface="+mn-lt"/>
              </a:rPr>
              <a:t> e’?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800" dirty="0">
                <a:latin typeface="+mn-lt"/>
              </a:rPr>
              <a:t>(Luisa) </a:t>
            </a:r>
            <a:r>
              <a:rPr lang="es-ES_tradnl" sz="2800" dirty="0" err="1">
                <a:latin typeface="+mn-lt"/>
              </a:rPr>
              <a:t>Lei</a:t>
            </a:r>
            <a:r>
              <a:rPr lang="es-ES_tradnl" sz="2800" dirty="0">
                <a:latin typeface="+mn-lt"/>
              </a:rPr>
              <a:t> e’ </a:t>
            </a:r>
            <a:r>
              <a:rPr lang="es-ES_tradnl" sz="2800" dirty="0" err="1">
                <a:latin typeface="+mn-lt"/>
              </a:rPr>
              <a:t>molto</a:t>
            </a:r>
            <a:r>
              <a:rPr lang="es-ES_tradnl" sz="2800" dirty="0">
                <a:latin typeface="+mn-lt"/>
              </a:rPr>
              <a:t> alta e bella.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800" dirty="0">
                <a:latin typeface="+mn-lt"/>
              </a:rPr>
              <a:t>(Diego) </a:t>
            </a:r>
            <a:r>
              <a:rPr lang="es-ES_tradnl" sz="2800" dirty="0" err="1">
                <a:latin typeface="+mn-lt"/>
              </a:rPr>
              <a:t>Presentami</a:t>
            </a:r>
            <a:r>
              <a:rPr lang="es-ES_tradnl" sz="2800" dirty="0">
                <a:latin typeface="+mn-lt"/>
              </a:rPr>
              <a:t> a </a:t>
            </a:r>
            <a:r>
              <a:rPr lang="es-ES_tradnl" sz="2800" dirty="0" err="1">
                <a:latin typeface="+mn-lt"/>
              </a:rPr>
              <a:t>tua</a:t>
            </a:r>
            <a:r>
              <a:rPr lang="es-ES_tradnl" sz="2800" dirty="0">
                <a:latin typeface="+mn-lt"/>
              </a:rPr>
              <a:t> </a:t>
            </a:r>
            <a:r>
              <a:rPr lang="es-ES_tradnl" sz="2800" dirty="0" err="1">
                <a:latin typeface="+mn-lt"/>
              </a:rPr>
              <a:t>sorella</a:t>
            </a:r>
            <a:endParaRPr lang="es-ES_tradnl" sz="28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800" dirty="0">
                <a:latin typeface="+mn-lt"/>
              </a:rPr>
              <a:t>(Luisa) no!</a:t>
            </a:r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Conversazione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6660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2662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5400">
                <a:latin typeface="Arial" panose="020B0604020202020204" pitchFamily="34" charset="0"/>
                <a:ea typeface="華康黑體 Std W7" pitchFamily="34" charset="-120"/>
              </a:rPr>
              <a:t>做朋友</a:t>
            </a:r>
            <a:endParaRPr lang="zh-TW" altLang="en-US" sz="50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2800" dirty="0" err="1">
                <a:solidFill>
                  <a:schemeClr val="bg1">
                    <a:lumMod val="75000"/>
                  </a:schemeClr>
                </a:solidFill>
              </a:rPr>
              <a:t>Fare</a:t>
            </a:r>
            <a:r>
              <a:rPr lang="es-ES_tradnl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_tradnl" sz="2800" dirty="0" err="1">
                <a:solidFill>
                  <a:schemeClr val="bg1">
                    <a:lumMod val="75000"/>
                  </a:schemeClr>
                </a:solidFill>
              </a:rPr>
              <a:t>amicizia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611313" y="2711450"/>
          <a:ext cx="8969376" cy="38465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8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9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5942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Maschile</a:t>
                      </a:r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 </a:t>
                      </a: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男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Femminile</a:t>
                      </a:r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 </a:t>
                      </a: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女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14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Allegro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latin typeface="+mn-lt"/>
                          <a:ea typeface="華康黑體 Std W7"/>
                        </a:rPr>
                        <a:t>Allegra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開心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14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Triste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Triste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難過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14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Annoiato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Annoiata</a:t>
                      </a:r>
                      <a:r>
                        <a:rPr lang="en-US" sz="2400" b="0" baseline="0" dirty="0">
                          <a:latin typeface="+mn-lt"/>
                          <a:ea typeface="華康黑體 Std W7"/>
                        </a:rPr>
                        <a:t> 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生氣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14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Emozionato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Emozionata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興奮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14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Preoccupato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sz="2400" b="0" dirty="0" err="1">
                          <a:latin typeface="+mn-lt"/>
                          <a:ea typeface="華康黑體 Std W7"/>
                        </a:rPr>
                        <a:t>Preoccupata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zh-TW" altLang="en-US" sz="2400" b="0" dirty="0">
                          <a:latin typeface="+mn-lt"/>
                          <a:ea typeface="華康黑體 Std W7"/>
                        </a:rPr>
                        <a:t>擔心</a:t>
                      </a:r>
                      <a:endParaRPr lang="en-US" sz="2400" b="0" dirty="0">
                        <a:latin typeface="+mn-lt"/>
                        <a:ea typeface="華康黑體 Std W7"/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7679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23555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形容人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2800" dirty="0" err="1">
                <a:solidFill>
                  <a:schemeClr val="bg1">
                    <a:lumMod val="75000"/>
                  </a:schemeClr>
                </a:solidFill>
              </a:rPr>
              <a:t>Descrizione</a:t>
            </a:r>
            <a:r>
              <a:rPr lang="es-ES_tradnl" sz="2800" dirty="0">
                <a:solidFill>
                  <a:schemeClr val="bg1">
                    <a:lumMod val="75000"/>
                  </a:schemeClr>
                </a:solidFill>
              </a:rPr>
              <a:t> di una persona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611313" y="3249613"/>
          <a:ext cx="8969376" cy="23542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8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566">
                <a:tc rowSpan="2"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 err="1">
                          <a:latin typeface="+mn-lt"/>
                          <a:ea typeface="華康黑體 Std W7"/>
                        </a:rPr>
                        <a:t>Lui</a:t>
                      </a:r>
                      <a:r>
                        <a:rPr lang="en-US" sz="2500" b="0" dirty="0">
                          <a:latin typeface="+mn-lt"/>
                          <a:ea typeface="華康黑體 Std W7"/>
                        </a:rPr>
                        <a:t> </a:t>
                      </a:r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他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 marT="45735" marB="45735"/>
                </a:tc>
                <a:tc rowSpan="4"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>
                          <a:latin typeface="+mn-lt"/>
                          <a:ea typeface="華康黑體 Std W7"/>
                        </a:rPr>
                        <a:t>E’</a:t>
                      </a:r>
                    </a:p>
                  </a:txBody>
                  <a:tcPr marT="45735" marB="45735"/>
                </a:tc>
                <a:tc rowSpan="4"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>
                          <a:latin typeface="+mn-lt"/>
                          <a:ea typeface="華康黑體 Std W7"/>
                        </a:rPr>
                        <a:t>Molto</a:t>
                      </a:r>
                    </a:p>
                    <a:p>
                      <a:pPr algn="ctr"/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很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>
                          <a:latin typeface="+mn-lt"/>
                        </a:rPr>
                        <a:t>Allegro </a:t>
                      </a:r>
                      <a:r>
                        <a:rPr lang="zh-TW" altLang="en-US" sz="2500" b="0" dirty="0">
                          <a:latin typeface="+mn-lt"/>
                        </a:rPr>
                        <a:t>開心</a:t>
                      </a:r>
                      <a:endParaRPr lang="en-US" sz="2500" b="0" dirty="0">
                        <a:latin typeface="+mn-lt"/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>
                          <a:latin typeface="+mn-lt"/>
                          <a:ea typeface="華康黑體 Std W7"/>
                        </a:rPr>
                        <a:t>Annoiato</a:t>
                      </a:r>
                      <a:r>
                        <a:rPr lang="en-US" sz="2500" b="0" dirty="0">
                          <a:latin typeface="+mn-lt"/>
                          <a:ea typeface="華康黑體 Std W7"/>
                        </a:rPr>
                        <a:t> </a:t>
                      </a:r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生氣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566">
                <a:tc rowSpan="2">
                  <a:txBody>
                    <a:bodyPr/>
                    <a:lstStyle/>
                    <a:p>
                      <a:pPr algn="ctr"/>
                      <a:endParaRPr lang="en-US" sz="2500" b="0" dirty="0">
                        <a:latin typeface="+mn-lt"/>
                        <a:ea typeface="華康黑體 Std W7"/>
                      </a:endParaRPr>
                    </a:p>
                    <a:p>
                      <a:pPr algn="ctr"/>
                      <a:r>
                        <a:rPr lang="en-US" sz="2500" b="0" dirty="0">
                          <a:latin typeface="+mn-lt"/>
                          <a:ea typeface="華康黑體 Std W7"/>
                        </a:rPr>
                        <a:t>Lei </a:t>
                      </a:r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她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 marT="45735" marB="4573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b="0" dirty="0" err="1">
                          <a:latin typeface="+mn-lt"/>
                          <a:ea typeface="華康黑體 Std W7"/>
                        </a:rPr>
                        <a:t>Preoccupata</a:t>
                      </a:r>
                      <a:r>
                        <a:rPr lang="en-US" altLang="zh-TW" sz="2500" b="0" dirty="0">
                          <a:latin typeface="+mn-lt"/>
                          <a:ea typeface="華康黑體 Std W7"/>
                        </a:rPr>
                        <a:t>  </a:t>
                      </a:r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擔心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5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b="0" dirty="0" err="1">
                          <a:latin typeface="+mn-lt"/>
                          <a:ea typeface="華康黑體 Std W7"/>
                        </a:rPr>
                        <a:t>Emozionata</a:t>
                      </a:r>
                      <a:r>
                        <a:rPr lang="en-US" altLang="zh-TW" sz="2500" b="0" dirty="0">
                          <a:latin typeface="+mn-lt"/>
                          <a:ea typeface="華康黑體 Std W7"/>
                        </a:rPr>
                        <a:t> </a:t>
                      </a:r>
                      <a:r>
                        <a:rPr lang="zh-TW" altLang="en-US" sz="2500" b="0" dirty="0">
                          <a:latin typeface="+mn-lt"/>
                          <a:ea typeface="華康黑體 Std W7"/>
                        </a:rPr>
                        <a:t>興奮</a:t>
                      </a:r>
                      <a:endParaRPr lang="en-US" sz="2500" b="0" dirty="0">
                        <a:latin typeface="+mn-lt"/>
                        <a:ea typeface="華康黑體 Std W7"/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252538" y="2352675"/>
            <a:ext cx="2511425" cy="7080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s-ES_tradnl" altLang="en-US" sz="2000" i="1">
                <a:latin typeface="Calibri" panose="020F0502020204030204" pitchFamily="34" charset="0"/>
                <a:ea typeface="華康黑體 Std W7" pitchFamily="34" charset="-120"/>
              </a:rPr>
              <a:t>Come sta lui/lei</a:t>
            </a:r>
            <a:r>
              <a:rPr lang="en-US" altLang="en-US" sz="2000">
                <a:latin typeface="Calibri" panose="020F0502020204030204" pitchFamily="34" charset="0"/>
                <a:ea typeface="華康黑體 Std W7" pitchFamily="34" charset="-120"/>
              </a:rPr>
              <a:t>?</a:t>
            </a:r>
          </a:p>
          <a:p>
            <a:pPr eaLnBrk="1" hangingPunct="1"/>
            <a:r>
              <a:rPr lang="zh-TW" altLang="en-US" sz="2000">
                <a:latin typeface="Calibri" panose="020F0502020204030204" pitchFamily="34" charset="0"/>
                <a:ea typeface="華康黑體 Std W7" pitchFamily="34" charset="-120"/>
              </a:rPr>
              <a:t>他／她如何呢？</a:t>
            </a:r>
            <a:endParaRPr lang="en-US" altLang="en-US" sz="2000">
              <a:latin typeface="Calibri" panose="020F0502020204030204" pitchFamily="34" charset="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8698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23555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日常用語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2800" dirty="0" err="1">
                <a:solidFill>
                  <a:schemeClr val="bg1">
                    <a:lumMod val="75000"/>
                  </a:schemeClr>
                </a:solidFill>
              </a:rPr>
              <a:t>Espressioni</a:t>
            </a:r>
            <a:r>
              <a:rPr lang="en-US" altLang="zh-TW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TW" sz="2800" dirty="0" err="1">
                <a:solidFill>
                  <a:schemeClr val="bg1">
                    <a:lumMod val="75000"/>
                  </a:schemeClr>
                </a:solidFill>
              </a:rPr>
              <a:t>quotidiane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611313" y="3249613"/>
          <a:ext cx="8969375" cy="2365375"/>
        </p:xfrm>
        <a:graphic>
          <a:graphicData uri="http://schemas.openxmlformats.org/drawingml/2006/table">
            <a:tbl>
              <a:tblPr/>
              <a:tblGrid>
                <a:gridCol w="4484687">
                  <a:extLst>
                    <a:ext uri="{9D8B030D-6E8A-4147-A177-3AD203B41FA5}">
                      <a16:colId xmlns:a16="http://schemas.microsoft.com/office/drawing/2014/main" val="2358068444"/>
                    </a:ext>
                  </a:extLst>
                </a:gridCol>
                <a:gridCol w="4484688">
                  <a:extLst>
                    <a:ext uri="{9D8B030D-6E8A-4147-A177-3AD203B41FA5}">
                      <a16:colId xmlns:a16="http://schemas.microsoft.com/office/drawing/2014/main" val="2616291574"/>
                    </a:ext>
                  </a:extLst>
                </a:gridCol>
              </a:tblGrid>
              <a:tr h="473075">
                <a:tc>
                  <a:txBody>
                    <a:bodyPr/>
                    <a:lstStyle>
                      <a:lvl1pPr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4572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Mi fai un favore?</a:t>
                      </a: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?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你幫我一個忙嗎？</a:t>
                      </a: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9455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Va bene</a:t>
                      </a: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好的！</a:t>
                      </a:r>
                      <a:endParaRPr kumimoji="0" lang="en-US" altLang="zh-TW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833742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Andiamo!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走吧！</a:t>
                      </a: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787118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Ci vediamo!</a:t>
                      </a: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再見！</a:t>
                      </a: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200428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Che carino!</a:t>
                      </a: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很可愛！</a:t>
                      </a: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7313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29704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ea typeface="華康黑體 Std W7"/>
              </a:rPr>
              <a:t>對話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9701" name="Content Placeholder 2"/>
          <p:cNvSpPr>
            <a:spLocks noGrp="1"/>
          </p:cNvSpPr>
          <p:nvPr>
            <p:ph idx="1"/>
          </p:nvPr>
        </p:nvSpPr>
        <p:spPr>
          <a:xfrm>
            <a:off x="6813550" y="2532063"/>
            <a:ext cx="5202238" cy="4125912"/>
          </a:xfrm>
        </p:spPr>
        <p:txBody>
          <a:bodyPr/>
          <a:lstStyle/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000">
                <a:ea typeface="華康黑體 Std W7" pitchFamily="34" charset="-120"/>
              </a:rPr>
              <a:t>Diego  </a:t>
            </a:r>
            <a:r>
              <a:rPr lang="zh-TW" altLang="en-US" sz="2000">
                <a:ea typeface="華康黑體 Std W7" pitchFamily="34" charset="-120"/>
              </a:rPr>
              <a:t>你好嗎？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n-US" altLang="zh-TW" sz="2000">
                <a:ea typeface="華康黑體 Std W7" pitchFamily="34" charset="-120"/>
              </a:rPr>
              <a:t>Luisa    </a:t>
            </a:r>
            <a:r>
              <a:rPr lang="zh-TW" altLang="en-US" sz="2000">
                <a:ea typeface="華康黑體 Std W7" pitchFamily="34" charset="-120"/>
              </a:rPr>
              <a:t>你好，我很好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000">
                <a:ea typeface="華康黑體 Std W7" pitchFamily="34" charset="-120"/>
              </a:rPr>
              <a:t>(Luisa)  </a:t>
            </a:r>
            <a:r>
              <a:rPr lang="zh-TW" altLang="en-US" sz="2000">
                <a:ea typeface="華康黑體 Std W7" pitchFamily="34" charset="-120"/>
              </a:rPr>
              <a:t>你最近有沒有見到</a:t>
            </a:r>
            <a:r>
              <a:rPr lang="es-ES_tradnl" altLang="zh-TW" sz="2000">
                <a:ea typeface="華康黑體 Std W7" pitchFamily="34" charset="-120"/>
              </a:rPr>
              <a:t>María</a:t>
            </a:r>
            <a:r>
              <a:rPr lang="zh-TW" altLang="en-US" sz="2000">
                <a:ea typeface="華康黑體 Std W7" pitchFamily="34" charset="-120"/>
              </a:rPr>
              <a:t>呢？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000">
                <a:ea typeface="華康黑體 Std W7" pitchFamily="34" charset="-120"/>
              </a:rPr>
              <a:t>(</a:t>
            </a:r>
            <a:r>
              <a:rPr lang="zh-TW" altLang="zh-TW" sz="2000">
                <a:ea typeface="華康黑體 Std W7" pitchFamily="34" charset="-120"/>
              </a:rPr>
              <a:t>D</a:t>
            </a:r>
            <a:r>
              <a:rPr lang="en-US" altLang="zh-TW" sz="2000">
                <a:ea typeface="華康黑體 Std W7" pitchFamily="34" charset="-120"/>
              </a:rPr>
              <a:t>iego</a:t>
            </a:r>
            <a:r>
              <a:rPr lang="es-ES_tradnl" altLang="zh-TW" sz="2000">
                <a:ea typeface="華康黑體 Std W7" pitchFamily="34" charset="-120"/>
              </a:rPr>
              <a:t>) </a:t>
            </a:r>
            <a:r>
              <a:rPr lang="zh-TW" altLang="en-US" sz="2000">
                <a:ea typeface="華康黑體 Std W7" pitchFamily="34" charset="-120"/>
              </a:rPr>
              <a:t>沒有，你呢？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000">
                <a:ea typeface="華康黑體 Std W7" pitchFamily="34" charset="-120"/>
              </a:rPr>
              <a:t>(Luisa)   </a:t>
            </a:r>
            <a:r>
              <a:rPr lang="zh-TW" altLang="en-US" sz="2000">
                <a:ea typeface="華康黑體 Std W7" pitchFamily="34" charset="-120"/>
              </a:rPr>
              <a:t>有，我昨天見到她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000">
                <a:ea typeface="華康黑體 Std W7" pitchFamily="34" charset="-120"/>
              </a:rPr>
              <a:t>(Diego)   </a:t>
            </a:r>
            <a:r>
              <a:rPr lang="zh-TW" altLang="en-US" sz="2000">
                <a:ea typeface="華康黑體 Std W7" pitchFamily="34" charset="-120"/>
              </a:rPr>
              <a:t>她如何呢？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000">
                <a:ea typeface="華康黑體 Std W7" pitchFamily="34" charset="-120"/>
              </a:rPr>
              <a:t>(Luisa)  </a:t>
            </a:r>
            <a:r>
              <a:rPr lang="zh-TW" altLang="en-US" sz="2000">
                <a:ea typeface="華康黑體 Std W7" pitchFamily="34" charset="-120"/>
              </a:rPr>
              <a:t>他很好！她很興奮因為要去德國留學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000">
                <a:ea typeface="華康黑體 Std W7" pitchFamily="34" charset="-120"/>
              </a:rPr>
              <a:t>(Diego) </a:t>
            </a:r>
            <a:r>
              <a:rPr lang="zh-TW" altLang="en-US" sz="2000">
                <a:ea typeface="華康黑體 Std W7" pitchFamily="34" charset="-120"/>
              </a:rPr>
              <a:t>真的嗎？她什麼時候要去？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000">
                <a:ea typeface="華康黑體 Std W7" pitchFamily="34" charset="-120"/>
              </a:rPr>
              <a:t>(Luisa) </a:t>
            </a:r>
            <a:r>
              <a:rPr lang="zh-TW" altLang="en-US" sz="2000">
                <a:ea typeface="華康黑體 Std W7" pitchFamily="34" charset="-120"/>
              </a:rPr>
              <a:t>她是這禮拜六就要去</a:t>
            </a:r>
            <a:endParaRPr lang="en-US" altLang="zh-TW" sz="2000">
              <a:ea typeface="華康黑體 Std W7" pitchFamily="34" charset="-120"/>
            </a:endParaRPr>
          </a:p>
          <a:p>
            <a:pPr marL="571500" indent="-571500">
              <a:buFont typeface="Calibri Light" panose="020F0302020204030204" pitchFamily="34" charset="0"/>
              <a:buAutoNum type="arabicPeriod"/>
            </a:pPr>
            <a:r>
              <a:rPr lang="es-ES_tradnl" altLang="zh-TW" sz="2000">
                <a:ea typeface="華康黑體 Std W7" pitchFamily="34" charset="-120"/>
              </a:rPr>
              <a:t>(Diego) </a:t>
            </a:r>
            <a:r>
              <a:rPr lang="zh-TW" altLang="en-US" sz="2000">
                <a:ea typeface="華康黑體 Std W7" pitchFamily="34" charset="-120"/>
              </a:rPr>
              <a:t>我今天會打電話給她</a:t>
            </a:r>
            <a:endParaRPr lang="en-US" altLang="zh-TW" sz="2000">
              <a:ea typeface="華康黑體 Std W7" pitchFamily="34" charset="-120"/>
            </a:endParaRPr>
          </a:p>
        </p:txBody>
      </p:sp>
      <p:sp>
        <p:nvSpPr>
          <p:cNvPr id="12294" name="Content Placeholder 2"/>
          <p:cNvSpPr txBox="1">
            <a:spLocks/>
          </p:cNvSpPr>
          <p:nvPr/>
        </p:nvSpPr>
        <p:spPr bwMode="auto">
          <a:xfrm>
            <a:off x="176213" y="2532063"/>
            <a:ext cx="6637337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(Luisa) </a:t>
            </a:r>
            <a:r>
              <a:rPr lang="es-ES_tradnl" sz="2400" dirty="0" err="1">
                <a:latin typeface="+mn-lt"/>
              </a:rPr>
              <a:t>Ciao</a:t>
            </a:r>
            <a:r>
              <a:rPr lang="es-ES_tradnl" sz="2400" dirty="0">
                <a:latin typeface="+mn-lt"/>
              </a:rPr>
              <a:t> Diego, come </a:t>
            </a:r>
            <a:r>
              <a:rPr lang="es-ES_tradnl" sz="2400" dirty="0" err="1">
                <a:latin typeface="+mn-lt"/>
              </a:rPr>
              <a:t>stai</a:t>
            </a:r>
            <a:r>
              <a:rPr lang="es-ES_tradnl" sz="24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(Diego) </a:t>
            </a:r>
            <a:r>
              <a:rPr lang="es-ES_tradnl" sz="2400" dirty="0" err="1">
                <a:latin typeface="+mn-lt"/>
              </a:rPr>
              <a:t>Ciao</a:t>
            </a:r>
            <a:r>
              <a:rPr lang="es-ES_tradnl" sz="2400" dirty="0">
                <a:latin typeface="+mn-lt"/>
              </a:rPr>
              <a:t> Luisa, </a:t>
            </a:r>
            <a:r>
              <a:rPr lang="es-ES_tradnl" sz="2400" dirty="0" err="1">
                <a:latin typeface="+mn-lt"/>
              </a:rPr>
              <a:t>tutto</a:t>
            </a:r>
            <a:r>
              <a:rPr lang="es-ES_tradnl" sz="2400" dirty="0">
                <a:latin typeface="+mn-lt"/>
              </a:rPr>
              <a:t> bene.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(Luisa) </a:t>
            </a:r>
            <a:r>
              <a:rPr lang="es-ES_tradnl" sz="2400" i="1" dirty="0" err="1">
                <a:latin typeface="+mn-lt"/>
              </a:rPr>
              <a:t>Hai</a:t>
            </a:r>
            <a:r>
              <a:rPr lang="es-ES_tradnl" sz="2400" i="1" dirty="0">
                <a:latin typeface="+mn-lt"/>
              </a:rPr>
              <a:t> visto </a:t>
            </a:r>
            <a:r>
              <a:rPr lang="es-ES_tradnl" sz="2400" i="1" dirty="0" err="1">
                <a:latin typeface="+mn-lt"/>
              </a:rPr>
              <a:t>Maria</a:t>
            </a:r>
            <a:r>
              <a:rPr lang="es-ES_tradnl" sz="2400" dirty="0">
                <a:latin typeface="+mn-lt"/>
              </a:rPr>
              <a:t>? 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(Diego) No </a:t>
            </a:r>
            <a:r>
              <a:rPr lang="es-ES_tradnl" sz="2400" i="1" dirty="0">
                <a:latin typeface="+mn-lt"/>
              </a:rPr>
              <a:t>e tu</a:t>
            </a:r>
            <a:r>
              <a:rPr lang="es-ES_tradnl" sz="2400" dirty="0">
                <a:latin typeface="+mn-lt"/>
              </a:rPr>
              <a:t>? 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(Luisa) Si, </a:t>
            </a:r>
            <a:r>
              <a:rPr lang="es-ES_tradnl" sz="2400" dirty="0" err="1">
                <a:latin typeface="+mn-lt"/>
              </a:rPr>
              <a:t>l’ho</a:t>
            </a:r>
            <a:r>
              <a:rPr lang="es-ES_tradnl" sz="2400" dirty="0">
                <a:latin typeface="+mn-lt"/>
              </a:rPr>
              <a:t> vista </a:t>
            </a:r>
            <a:r>
              <a:rPr lang="es-ES_tradnl" sz="2400" dirty="0" err="1">
                <a:latin typeface="+mn-lt"/>
              </a:rPr>
              <a:t>ieri</a:t>
            </a:r>
            <a:r>
              <a:rPr lang="es-ES_tradnl" sz="2400" dirty="0">
                <a:latin typeface="+mn-lt"/>
              </a:rPr>
              <a:t>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(Diego) </a:t>
            </a:r>
            <a:r>
              <a:rPr lang="es-ES_tradnl" sz="2400" i="1" dirty="0">
                <a:latin typeface="+mn-lt"/>
              </a:rPr>
              <a:t>come </a:t>
            </a:r>
            <a:r>
              <a:rPr lang="es-ES_tradnl" sz="2400" i="1" dirty="0" err="1">
                <a:latin typeface="+mn-lt"/>
              </a:rPr>
              <a:t>sta</a:t>
            </a:r>
            <a:r>
              <a:rPr lang="es-ES_tradnl" sz="2400" i="1" dirty="0">
                <a:latin typeface="+mn-lt"/>
              </a:rPr>
              <a:t> (</a:t>
            </a:r>
            <a:r>
              <a:rPr lang="es-ES_tradnl" sz="2400" i="1" dirty="0" err="1">
                <a:latin typeface="+mn-lt"/>
              </a:rPr>
              <a:t>lei</a:t>
            </a:r>
            <a:r>
              <a:rPr lang="es-ES_tradnl" sz="2400" i="1" dirty="0">
                <a:latin typeface="+mn-lt"/>
              </a:rPr>
              <a:t>)</a:t>
            </a:r>
            <a:r>
              <a:rPr lang="es-ES_tradnl" sz="2400" dirty="0">
                <a:latin typeface="+mn-lt"/>
              </a:rPr>
              <a:t>?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(Luisa) </a:t>
            </a:r>
            <a:r>
              <a:rPr lang="es-ES_tradnl" sz="2400" dirty="0" err="1">
                <a:latin typeface="+mn-lt"/>
              </a:rPr>
              <a:t>Molto</a:t>
            </a:r>
            <a:r>
              <a:rPr lang="es-ES_tradnl" sz="2400" dirty="0">
                <a:latin typeface="+mn-lt"/>
              </a:rPr>
              <a:t> bene! Era </a:t>
            </a:r>
            <a:r>
              <a:rPr lang="es-ES_tradnl" sz="2400" dirty="0" err="1">
                <a:latin typeface="+mn-lt"/>
              </a:rPr>
              <a:t>eccitata</a:t>
            </a:r>
            <a:r>
              <a:rPr lang="es-ES_tradnl" sz="2400" dirty="0">
                <a:latin typeface="+mn-lt"/>
              </a:rPr>
              <a:t> perche’ </a:t>
            </a:r>
            <a:r>
              <a:rPr lang="es-ES_tradnl" sz="2400" dirty="0" err="1">
                <a:latin typeface="+mn-lt"/>
              </a:rPr>
              <a:t>lei</a:t>
            </a:r>
            <a:r>
              <a:rPr lang="es-ES_tradnl" sz="2400" dirty="0">
                <a:latin typeface="+mn-lt"/>
              </a:rPr>
              <a:t> </a:t>
            </a:r>
            <a:r>
              <a:rPr lang="es-ES_tradnl" sz="2400" dirty="0" err="1">
                <a:latin typeface="+mn-lt"/>
              </a:rPr>
              <a:t>andra</a:t>
            </a:r>
            <a:r>
              <a:rPr lang="es-ES_tradnl" sz="2400" dirty="0">
                <a:latin typeface="+mn-lt"/>
              </a:rPr>
              <a:t>’ in Germania a </a:t>
            </a:r>
            <a:r>
              <a:rPr lang="es-ES_tradnl" sz="2400" dirty="0" err="1">
                <a:latin typeface="+mn-lt"/>
              </a:rPr>
              <a:t>studiare</a:t>
            </a:r>
            <a:endParaRPr lang="es-ES_tradnl" sz="24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(Diego) </a:t>
            </a:r>
            <a:r>
              <a:rPr lang="es-ES_tradnl" sz="2400" i="1" dirty="0" err="1">
                <a:latin typeface="+mn-lt"/>
              </a:rPr>
              <a:t>Davvero</a:t>
            </a:r>
            <a:r>
              <a:rPr lang="es-ES_tradnl" sz="2400" i="1" dirty="0">
                <a:latin typeface="+mn-lt"/>
              </a:rPr>
              <a:t>? </a:t>
            </a:r>
            <a:r>
              <a:rPr lang="es-ES_tradnl" sz="2400" i="1" dirty="0" err="1">
                <a:latin typeface="+mn-lt"/>
              </a:rPr>
              <a:t>Quando</a:t>
            </a:r>
            <a:r>
              <a:rPr lang="es-ES_tradnl" sz="2400" i="1" dirty="0">
                <a:latin typeface="+mn-lt"/>
              </a:rPr>
              <a:t> </a:t>
            </a:r>
            <a:r>
              <a:rPr lang="es-ES_tradnl" sz="2400" i="1" dirty="0" err="1">
                <a:latin typeface="+mn-lt"/>
              </a:rPr>
              <a:t>andra</a:t>
            </a:r>
            <a:r>
              <a:rPr lang="es-ES_tradnl" sz="2400" i="1" dirty="0">
                <a:latin typeface="+mn-lt"/>
              </a:rPr>
              <a:t>’?</a:t>
            </a:r>
            <a:endParaRPr lang="es-ES_tradnl" sz="2400" dirty="0">
              <a:latin typeface="+mn-lt"/>
            </a:endParaRP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(Luisa) </a:t>
            </a:r>
            <a:r>
              <a:rPr lang="es-ES_tradnl" sz="2400" dirty="0" err="1">
                <a:latin typeface="+mn-lt"/>
              </a:rPr>
              <a:t>Andra</a:t>
            </a:r>
            <a:r>
              <a:rPr lang="es-ES_tradnl" sz="2400" dirty="0">
                <a:latin typeface="+mn-lt"/>
              </a:rPr>
              <a:t>’ </a:t>
            </a:r>
            <a:r>
              <a:rPr lang="es-ES_tradnl" sz="2400" dirty="0" err="1">
                <a:latin typeface="+mn-lt"/>
              </a:rPr>
              <a:t>via</a:t>
            </a:r>
            <a:r>
              <a:rPr lang="es-ES_tradnl" sz="2400" dirty="0">
                <a:latin typeface="+mn-lt"/>
              </a:rPr>
              <a:t> </a:t>
            </a:r>
            <a:r>
              <a:rPr lang="es-ES_tradnl" sz="2400" dirty="0" err="1">
                <a:latin typeface="+mn-lt"/>
              </a:rPr>
              <a:t>sabato</a:t>
            </a:r>
            <a:r>
              <a:rPr lang="es-ES_tradnl" sz="2400" dirty="0">
                <a:latin typeface="+mn-lt"/>
              </a:rPr>
              <a:t>.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s-ES_tradnl" sz="2400" dirty="0">
                <a:latin typeface="+mn-lt"/>
              </a:rPr>
              <a:t>(Diego) La </a:t>
            </a:r>
            <a:r>
              <a:rPr lang="es-ES_tradnl" sz="2400" dirty="0" err="1">
                <a:latin typeface="+mn-lt"/>
              </a:rPr>
              <a:t>chiamero</a:t>
            </a:r>
            <a:r>
              <a:rPr lang="es-ES_tradnl" sz="2400" dirty="0">
                <a:latin typeface="+mn-lt"/>
              </a:rPr>
              <a:t>’ </a:t>
            </a:r>
            <a:r>
              <a:rPr lang="es-ES_tradnl" sz="2400" dirty="0" err="1">
                <a:latin typeface="+mn-lt"/>
              </a:rPr>
              <a:t>oggi</a:t>
            </a:r>
            <a:endParaRPr lang="es-ES_tradnl" sz="2400" dirty="0">
              <a:latin typeface="+mn-lt"/>
            </a:endParaRPr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Conversazione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122738" y="2532063"/>
            <a:ext cx="3767137" cy="19732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grpSp>
        <p:nvGrpSpPr>
          <p:cNvPr id="30723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30727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30724" name="矩形 3"/>
          <p:cNvSpPr>
            <a:spLocks noChangeArrowheads="1"/>
          </p:cNvSpPr>
          <p:nvPr/>
        </p:nvSpPr>
        <p:spPr bwMode="auto">
          <a:xfrm>
            <a:off x="4122738" y="2711450"/>
            <a:ext cx="37671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zh-TW" sz="5400">
                <a:solidFill>
                  <a:schemeClr val="bg1"/>
                </a:solidFill>
                <a:latin typeface="Arial" panose="020B0604020202020204" pitchFamily="34" charset="0"/>
              </a:rPr>
              <a:t>Pratica </a:t>
            </a:r>
            <a:br>
              <a:rPr lang="en-US" altLang="zh-TW" sz="500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zh-TW" altLang="en-US" sz="5000">
                <a:solidFill>
                  <a:schemeClr val="bg1"/>
                </a:solidFill>
                <a:latin typeface="Arial" panose="020B0604020202020204" pitchFamily="34" charset="0"/>
                <a:ea typeface="華康黑體 Std W7" pitchFamily="34" charset="-120"/>
              </a:rPr>
              <a:t>練習</a:t>
            </a:r>
            <a:endParaRPr lang="zh-TW" altLang="en-US" sz="5000">
              <a:solidFill>
                <a:schemeClr val="bg1"/>
              </a:solidFill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6119813"/>
            <a:ext cx="12192000" cy="198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-541338" y="6119813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2413000" y="5688013"/>
            <a:ext cx="900113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spc="600" dirty="0">
                <a:solidFill>
                  <a:schemeClr val="bg1">
                    <a:lumMod val="95000"/>
                  </a:schemeClr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01</a:t>
            </a:r>
            <a:endParaRPr lang="zh-CN" altLang="en-US" sz="3200" b="1" spc="600" dirty="0">
              <a:solidFill>
                <a:schemeClr val="bg1">
                  <a:lumMod val="95000"/>
                </a:schemeClr>
              </a:solidFill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grpSp>
        <p:nvGrpSpPr>
          <p:cNvPr id="31747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31755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31748" name="群組 47"/>
          <p:cNvGrpSpPr>
            <a:grpSpLocks/>
          </p:cNvGrpSpPr>
          <p:nvPr/>
        </p:nvGrpSpPr>
        <p:grpSpPr bwMode="auto">
          <a:xfrm>
            <a:off x="2855913" y="1989138"/>
            <a:ext cx="6480175" cy="2212975"/>
            <a:chOff x="2856000" y="3905556"/>
            <a:chExt cx="6480000" cy="2212748"/>
          </a:xfrm>
        </p:grpSpPr>
        <p:grpSp>
          <p:nvGrpSpPr>
            <p:cNvPr id="31749" name="组合 6"/>
            <p:cNvGrpSpPr>
              <a:grpSpLocks/>
            </p:cNvGrpSpPr>
            <p:nvPr/>
          </p:nvGrpSpPr>
          <p:grpSpPr bwMode="auto">
            <a:xfrm>
              <a:off x="3768960" y="5408996"/>
              <a:ext cx="4463602" cy="709308"/>
              <a:chOff x="5411982" y="3068582"/>
              <a:chExt cx="1608896" cy="438865"/>
            </a:xfrm>
          </p:grpSpPr>
          <p:sp>
            <p:nvSpPr>
              <p:cNvPr id="31753" name="矩形 4"/>
              <p:cNvSpPr>
                <a:spLocks noChangeArrowheads="1"/>
              </p:cNvSpPr>
              <p:nvPr/>
            </p:nvSpPr>
            <p:spPr bwMode="auto">
              <a:xfrm>
                <a:off x="5963403" y="3068582"/>
                <a:ext cx="510312" cy="285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TW" altLang="en-US" sz="2400"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謝謝觀賞</a:t>
                </a:r>
                <a:endParaRPr lang="zh-CN" altLang="en-US" sz="2400"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5411920" y="3316915"/>
                <a:ext cx="1609014" cy="1905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spc="300" dirty="0">
                    <a:latin typeface="華康黑體 Std W3" pitchFamily="34" charset="-120"/>
                    <a:ea typeface="華康黑體 Std W3" pitchFamily="34" charset="-120"/>
                  </a:rPr>
                  <a:t>Ciao, </a:t>
                </a:r>
                <a:r>
                  <a:rPr lang="en-US" altLang="zh-CN" sz="1400" spc="300" dirty="0" err="1">
                    <a:latin typeface="華康黑體 Std W3" pitchFamily="34" charset="-120"/>
                    <a:ea typeface="華康黑體 Std W3" pitchFamily="34" charset="-120"/>
                  </a:rPr>
                  <a:t>impariamo</a:t>
                </a:r>
                <a:r>
                  <a:rPr lang="en-US" altLang="zh-CN" sz="1400" spc="300" dirty="0">
                    <a:latin typeface="華康黑體 Std W3" pitchFamily="34" charset="-120"/>
                    <a:ea typeface="華康黑體 Std W3" pitchFamily="34" charset="-120"/>
                  </a:rPr>
                  <a:t> </a:t>
                </a:r>
                <a:r>
                  <a:rPr lang="en-US" altLang="zh-CN" sz="1400" spc="300" dirty="0" err="1">
                    <a:latin typeface="華康黑體 Std W3" pitchFamily="34" charset="-120"/>
                    <a:ea typeface="華康黑體 Std W3" pitchFamily="34" charset="-120"/>
                  </a:rPr>
                  <a:t>insieme</a:t>
                </a:r>
                <a:r>
                  <a:rPr lang="en-US" altLang="zh-CN" sz="1400" spc="300" dirty="0">
                    <a:latin typeface="華康黑體 Std W3" pitchFamily="34" charset="-120"/>
                    <a:ea typeface="華康黑體 Std W3" pitchFamily="34" charset="-120"/>
                  </a:rPr>
                  <a:t> </a:t>
                </a:r>
                <a:r>
                  <a:rPr lang="en-US" altLang="zh-CN" sz="1400" spc="300" dirty="0" err="1">
                    <a:latin typeface="華康黑體 Std W3" pitchFamily="34" charset="-120"/>
                    <a:ea typeface="華康黑體 Std W3" pitchFamily="34" charset="-120"/>
                  </a:rPr>
                  <a:t>l’italiano</a:t>
                </a:r>
                <a:endParaRPr lang="zh-CN" altLang="en-US" sz="1400" spc="300" dirty="0"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  <p:sp>
          <p:nvSpPr>
            <p:cNvPr id="31750" name="文字方塊 44"/>
            <p:cNvSpPr txBox="1">
              <a:spLocks noChangeArrowheads="1"/>
            </p:cNvSpPr>
            <p:nvPr/>
          </p:nvSpPr>
          <p:spPr bwMode="auto">
            <a:xfrm>
              <a:off x="3576000" y="3905556"/>
              <a:ext cx="5040000" cy="1323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8000"/>
                <a:t>意大利</a:t>
              </a:r>
              <a:r>
                <a:rPr lang="zh-TW" altLang="en-US" sz="80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TW" altLang="en-US" sz="8000">
                <a:solidFill>
                  <a:srgbClr val="000000"/>
                </a:solidFill>
                <a:latin typeface="華康細黑體(P)" pitchFamily="2" charset="-120"/>
                <a:ea typeface="華康儷中宋" pitchFamily="1" charset="-120"/>
              </a:endParaRPr>
            </a:p>
          </p:txBody>
        </p:sp>
        <p:cxnSp>
          <p:nvCxnSpPr>
            <p:cNvPr id="46" name="直線接點 45"/>
            <p:cNvCxnSpPr/>
            <p:nvPr/>
          </p:nvCxnSpPr>
          <p:spPr>
            <a:xfrm>
              <a:off x="2856000" y="5229395"/>
              <a:ext cx="6480000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>
            <a:xfrm>
              <a:off x="3576706" y="5229395"/>
              <a:ext cx="5038589" cy="17936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rPr>
              <a:t>你好 </a:t>
            </a:r>
            <a:r>
              <a:rPr lang="en-US" altLang="zh-TW" sz="1600" b="1">
                <a:latin typeface="華康黑體 Std W3" pitchFamily="34" charset="-120"/>
                <a:ea typeface="華康黑體 Std W3" pitchFamily="34" charset="-120"/>
                <a:cs typeface="迷你简汉真广标"/>
              </a:rPr>
              <a:t>! </a:t>
            </a: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rPr>
              <a:t>我們一起學</a:t>
            </a:r>
            <a:r>
              <a:rPr lang="zh-CN" altLang="en-US" sz="1600">
                <a:cs typeface="迷你简汉真广标"/>
              </a:rPr>
              <a:t>意大利</a:t>
            </a: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rPr>
              <a:t>文</a:t>
            </a:r>
            <a:endParaRPr lang="zh-CN" altLang="en-US" sz="1600" b="1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3756025" y="255588"/>
            <a:ext cx="7694613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spc="300" dirty="0">
                <a:latin typeface="華康黑體 Std W3" pitchFamily="34" charset="-120"/>
                <a:ea typeface="華康黑體 Std W3" pitchFamily="34" charset="-120"/>
              </a:rPr>
              <a:t>Ciao, </a:t>
            </a:r>
            <a:r>
              <a:rPr lang="en-US" altLang="zh-CN" sz="1000" spc="300" dirty="0" err="1">
                <a:latin typeface="華康黑體 Std W3" pitchFamily="34" charset="-120"/>
                <a:ea typeface="華康黑體 Std W3" pitchFamily="34" charset="-120"/>
              </a:rPr>
              <a:t>impariamo</a:t>
            </a:r>
            <a:r>
              <a:rPr lang="en-US" altLang="zh-CN" sz="1000" spc="300" dirty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CN" sz="1000" spc="300" dirty="0" err="1">
                <a:latin typeface="華康黑體 Std W3" pitchFamily="34" charset="-120"/>
                <a:ea typeface="華康黑體 Std W3" pitchFamily="34" charset="-120"/>
              </a:rPr>
              <a:t>insieme</a:t>
            </a:r>
            <a:r>
              <a:rPr lang="en-US" altLang="zh-CN" sz="1000" spc="300" dirty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CN" sz="1000" spc="300" dirty="0" err="1">
                <a:latin typeface="華康黑體 Std W3" pitchFamily="34" charset="-120"/>
                <a:ea typeface="華康黑體 Std W3" pitchFamily="34" charset="-120"/>
              </a:rPr>
              <a:t>l’italiano</a:t>
            </a:r>
            <a:endParaRPr lang="zh-CN" altLang="en-US" sz="1000" spc="300" dirty="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-744538" y="61595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515938" y="615950"/>
            <a:ext cx="360362" cy="444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grpSp>
        <p:nvGrpSpPr>
          <p:cNvPr id="5127" name="群組 67"/>
          <p:cNvGrpSpPr>
            <a:grpSpLocks/>
          </p:cNvGrpSpPr>
          <p:nvPr/>
        </p:nvGrpSpPr>
        <p:grpSpPr bwMode="auto">
          <a:xfrm>
            <a:off x="1236663" y="2754313"/>
            <a:ext cx="2436812" cy="1214437"/>
            <a:chOff x="1322388" y="2376749"/>
            <a:chExt cx="2436812" cy="1215471"/>
          </a:xfrm>
        </p:grpSpPr>
        <p:sp>
          <p:nvSpPr>
            <p:cNvPr id="5146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>
                  <a:latin typeface="華康黑體 Std W3" pitchFamily="34" charset="-120"/>
                  <a:ea typeface="華康黑體 Std W3" pitchFamily="34" charset="-120"/>
                </a:rPr>
                <a:t>L1. </a:t>
              </a:r>
              <a:r>
                <a:rPr lang="zh-TW" altLang="en-US">
                  <a:latin typeface="華康黑體 Std W3" pitchFamily="34" charset="-120"/>
                  <a:ea typeface="華康黑體 Std W3" pitchFamily="34" charset="-120"/>
                </a:rPr>
                <a:t>字母</a:t>
              </a:r>
              <a:endParaRPr lang="zh-CN" altLang="en-US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5147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45" name="橢圓 44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46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zh-TW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1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  <p:sp>
        <p:nvSpPr>
          <p:cNvPr id="5128" name="矩形 3"/>
          <p:cNvSpPr>
            <a:spLocks noChangeArrowheads="1"/>
          </p:cNvSpPr>
          <p:nvPr/>
        </p:nvSpPr>
        <p:spPr bwMode="auto">
          <a:xfrm>
            <a:off x="4386263" y="1089025"/>
            <a:ext cx="32400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6000">
                <a:latin typeface="華康黑體 Std W7" pitchFamily="34" charset="-120"/>
                <a:ea typeface="華康黑體 Std W7" pitchFamily="34" charset="-120"/>
              </a:rPr>
              <a:t>課程大綱</a:t>
            </a:r>
          </a:p>
        </p:txBody>
      </p:sp>
      <p:sp>
        <p:nvSpPr>
          <p:cNvPr id="58" name="矩形 57"/>
          <p:cNvSpPr/>
          <p:nvPr/>
        </p:nvSpPr>
        <p:spPr>
          <a:xfrm>
            <a:off x="4295775" y="2168525"/>
            <a:ext cx="3419475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cxnSp>
        <p:nvCxnSpPr>
          <p:cNvPr id="60" name="直線接點 59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131" name="群組 68"/>
          <p:cNvGrpSpPr>
            <a:grpSpLocks/>
          </p:cNvGrpSpPr>
          <p:nvPr/>
        </p:nvGrpSpPr>
        <p:grpSpPr bwMode="auto">
          <a:xfrm>
            <a:off x="3759200" y="2708275"/>
            <a:ext cx="2436813" cy="1216025"/>
            <a:chOff x="1322388" y="2376749"/>
            <a:chExt cx="2436812" cy="1215234"/>
          </a:xfrm>
        </p:grpSpPr>
        <p:sp>
          <p:nvSpPr>
            <p:cNvPr id="5142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>
                  <a:latin typeface="華康黑體 Std W3" pitchFamily="34" charset="-120"/>
                  <a:ea typeface="華康黑體 Std W3" pitchFamily="34" charset="-120"/>
                </a:rPr>
                <a:t>L2.</a:t>
              </a:r>
              <a:r>
                <a:rPr lang="zh-TW" altLang="en-US">
                  <a:latin typeface="華康黑體 Std W3" pitchFamily="34" charset="-120"/>
                  <a:ea typeface="華康黑體 Std W3" pitchFamily="34" charset="-120"/>
                </a:rPr>
                <a:t>日常生活</a:t>
              </a:r>
              <a:r>
                <a:rPr lang="en-US" altLang="zh-TW">
                  <a:latin typeface="華康黑體 Std W3" pitchFamily="34" charset="-120"/>
                  <a:ea typeface="華康黑體 Std W3" pitchFamily="34" charset="-120"/>
                </a:rPr>
                <a:t> </a:t>
              </a:r>
              <a:endParaRPr lang="zh-CN" altLang="en-US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5143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72" name="橢圓 71"/>
              <p:cNvSpPr/>
              <p:nvPr/>
            </p:nvSpPr>
            <p:spPr>
              <a:xfrm>
                <a:off x="1415332" y="2376749"/>
                <a:ext cx="541337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73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3" cy="415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zh-TW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2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  <p:grpSp>
        <p:nvGrpSpPr>
          <p:cNvPr id="5132" name="群組 73"/>
          <p:cNvGrpSpPr>
            <a:grpSpLocks/>
          </p:cNvGrpSpPr>
          <p:nvPr/>
        </p:nvGrpSpPr>
        <p:grpSpPr bwMode="auto">
          <a:xfrm>
            <a:off x="6283325" y="2708275"/>
            <a:ext cx="2436813" cy="1216025"/>
            <a:chOff x="1322388" y="2376749"/>
            <a:chExt cx="2436812" cy="1215234"/>
          </a:xfrm>
        </p:grpSpPr>
        <p:sp>
          <p:nvSpPr>
            <p:cNvPr id="5138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>
                  <a:latin typeface="華康黑體 Std W3" pitchFamily="34" charset="-120"/>
                  <a:ea typeface="華康黑體 Std W3" pitchFamily="34" charset="-120"/>
                </a:rPr>
                <a:t>L3. </a:t>
              </a:r>
              <a:r>
                <a:rPr lang="zh-TW" altLang="en-US">
                  <a:latin typeface="華康黑體 Std W3" pitchFamily="34" charset="-120"/>
                  <a:ea typeface="華康黑體 Std W3" pitchFamily="34" charset="-120"/>
                </a:rPr>
                <a:t>活動嗜好</a:t>
              </a:r>
              <a:endParaRPr lang="zh-CN" altLang="en-US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5139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77" name="橢圓 76"/>
              <p:cNvSpPr/>
              <p:nvPr/>
            </p:nvSpPr>
            <p:spPr>
              <a:xfrm>
                <a:off x="1415332" y="2376749"/>
                <a:ext cx="541337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78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3" cy="415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zh-TW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3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  <p:grpSp>
        <p:nvGrpSpPr>
          <p:cNvPr id="5133" name="群組 78"/>
          <p:cNvGrpSpPr>
            <a:grpSpLocks/>
          </p:cNvGrpSpPr>
          <p:nvPr/>
        </p:nvGrpSpPr>
        <p:grpSpPr bwMode="auto">
          <a:xfrm>
            <a:off x="8805863" y="2708275"/>
            <a:ext cx="2436812" cy="1216025"/>
            <a:chOff x="1322388" y="2376749"/>
            <a:chExt cx="2436812" cy="1215234"/>
          </a:xfrm>
        </p:grpSpPr>
        <p:sp>
          <p:nvSpPr>
            <p:cNvPr id="5134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>
                  <a:latin typeface="華康黑體 Std W3" pitchFamily="34" charset="-120"/>
                  <a:ea typeface="華康黑體 Std W3" pitchFamily="34" charset="-120"/>
                </a:rPr>
                <a:t>L4. </a:t>
              </a:r>
              <a:r>
                <a:rPr lang="zh-TW" altLang="en-US">
                  <a:latin typeface="華康黑體 Std W3" pitchFamily="34" charset="-120"/>
                  <a:ea typeface="華康黑體 Std W3" pitchFamily="34" charset="-120"/>
                </a:rPr>
                <a:t>社交生活</a:t>
              </a:r>
              <a:endParaRPr lang="zh-CN" altLang="en-US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5135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82" name="橢圓 81"/>
              <p:cNvSpPr/>
              <p:nvPr/>
            </p:nvSpPr>
            <p:spPr>
              <a:xfrm>
                <a:off x="1415331" y="2376749"/>
                <a:ext cx="541338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83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2" cy="415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zh-TW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/>
                  </a:rPr>
                  <a:t>4</a:t>
                </a:r>
                <a:endParaRPr lang="zh-CN" alt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華康黑體 Std W3" pitchFamily="34" charset="-120"/>
                  <a:ea typeface="華康黑體 Std W3" pitchFamily="34" charset="-120"/>
                  <a:cs typeface="迷你简汉真广标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24"/>
          <p:cNvSpPr txBox="1">
            <a:spLocks noChangeArrowheads="1"/>
          </p:cNvSpPr>
          <p:nvPr/>
        </p:nvSpPr>
        <p:spPr bwMode="auto">
          <a:xfrm>
            <a:off x="5064125" y="4149725"/>
            <a:ext cx="2519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課程</a:t>
            </a:r>
            <a:r>
              <a:rPr lang="en-US" altLang="zh-CN" sz="360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 FOUR</a:t>
            </a:r>
            <a:endParaRPr lang="zh-CN" altLang="en-US" sz="3600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6147" name="矩形 4"/>
          <p:cNvSpPr>
            <a:spLocks noChangeArrowheads="1"/>
          </p:cNvSpPr>
          <p:nvPr/>
        </p:nvSpPr>
        <p:spPr bwMode="auto">
          <a:xfrm>
            <a:off x="7134225" y="0"/>
            <a:ext cx="6881813" cy="617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39500" b="1">
                <a:solidFill>
                  <a:schemeClr val="accent2"/>
                </a:solidFill>
                <a:latin typeface="Kozuka Mincho Pro H" pitchFamily="18" charset="-128"/>
                <a:ea typeface="Kozuka Mincho Pro H" pitchFamily="18" charset="-128"/>
                <a:cs typeface="迷你简汉真广标"/>
              </a:rPr>
              <a:t>4</a:t>
            </a:r>
            <a:endParaRPr lang="zh-CN" altLang="en-US" sz="39500" b="1">
              <a:solidFill>
                <a:schemeClr val="accent2"/>
              </a:solidFill>
              <a:latin typeface="Kozuka Mincho Pro H" pitchFamily="18" charset="-128"/>
              <a:ea typeface="Kozuka Mincho Pro H" pitchFamily="18" charset="-128"/>
              <a:cs typeface="迷你简汉真广标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9" name="直線接點 18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rPr>
              <a:t>你好 </a:t>
            </a:r>
            <a:r>
              <a:rPr lang="en-US" altLang="zh-TW" sz="1600" b="1">
                <a:latin typeface="華康黑體 Std W3" pitchFamily="34" charset="-120"/>
                <a:ea typeface="華康黑體 Std W3" pitchFamily="34" charset="-120"/>
                <a:cs typeface="迷你简汉真广标"/>
              </a:rPr>
              <a:t>! </a:t>
            </a: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rPr>
              <a:t>我們一起學</a:t>
            </a:r>
            <a:r>
              <a:rPr lang="zh-CN" altLang="en-US" sz="1600">
                <a:cs typeface="迷你简汉真广标"/>
              </a:rPr>
              <a:t>意大利</a:t>
            </a: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rPr>
              <a:t>文</a:t>
            </a:r>
            <a:endParaRPr lang="zh-CN" altLang="en-US" sz="1600" b="1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3756025" y="255588"/>
            <a:ext cx="7694613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spc="300" dirty="0">
                <a:latin typeface="華康黑體 Std W3" pitchFamily="34" charset="-120"/>
                <a:ea typeface="華康黑體 Std W3" pitchFamily="34" charset="-120"/>
              </a:rPr>
              <a:t>Ciao, </a:t>
            </a:r>
            <a:r>
              <a:rPr lang="en-US" altLang="zh-CN" sz="1000" spc="300" dirty="0" err="1">
                <a:latin typeface="華康黑體 Std W3" pitchFamily="34" charset="-120"/>
                <a:ea typeface="華康黑體 Std W3" pitchFamily="34" charset="-120"/>
              </a:rPr>
              <a:t>impariamo</a:t>
            </a:r>
            <a:r>
              <a:rPr lang="en-US" altLang="zh-CN" sz="1000" spc="300" dirty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CN" sz="1000" spc="300" dirty="0" err="1">
                <a:latin typeface="華康黑體 Std W3" pitchFamily="34" charset="-120"/>
                <a:ea typeface="華康黑體 Std W3" pitchFamily="34" charset="-120"/>
              </a:rPr>
              <a:t>insieme</a:t>
            </a:r>
            <a:r>
              <a:rPr lang="en-US" altLang="zh-CN" sz="1000" spc="300" dirty="0">
                <a:latin typeface="華康黑體 Std W3" pitchFamily="34" charset="-120"/>
                <a:ea typeface="華康黑體 Std W3" pitchFamily="34" charset="-120"/>
              </a:rPr>
              <a:t> </a:t>
            </a:r>
            <a:r>
              <a:rPr lang="en-US" altLang="zh-CN" sz="1000" spc="300" dirty="0" err="1">
                <a:latin typeface="華康黑體 Std W3" pitchFamily="34" charset="-120"/>
                <a:ea typeface="華康黑體 Std W3" pitchFamily="34" charset="-120"/>
              </a:rPr>
              <a:t>l’italiano</a:t>
            </a:r>
            <a:endParaRPr lang="zh-CN" altLang="en-US" sz="1000" spc="300" dirty="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26" name="直線接點 25"/>
          <p:cNvCxnSpPr/>
          <p:nvPr/>
        </p:nvCxnSpPr>
        <p:spPr>
          <a:xfrm>
            <a:off x="-744538" y="61595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515938" y="615950"/>
            <a:ext cx="360362" cy="444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0" y="3068638"/>
            <a:ext cx="758348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GB" sz="6000" dirty="0">
                <a:solidFill>
                  <a:schemeClr val="bg1">
                    <a:lumMod val="75000"/>
                  </a:schemeClr>
                </a:solidFill>
              </a:rPr>
              <a:t>Vita </a:t>
            </a:r>
            <a:r>
              <a:rPr lang="en-GB" sz="6000" dirty="0" err="1">
                <a:solidFill>
                  <a:schemeClr val="bg1">
                    <a:lumMod val="75000"/>
                  </a:schemeClr>
                </a:solidFill>
              </a:rPr>
              <a:t>sociale</a:t>
            </a:r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社交生活</a:t>
            </a:r>
            <a:br>
              <a:rPr lang="en-US" sz="6000" dirty="0"/>
            </a:br>
            <a:endParaRPr lang="es-ES_tradnl" altLang="zh-TW" sz="6000" dirty="0">
              <a:solidFill>
                <a:schemeClr val="bg2">
                  <a:lumMod val="90000"/>
                </a:schemeClr>
              </a:solidFill>
            </a:endParaRPr>
          </a:p>
          <a:p>
            <a:pPr algn="r" eaLnBrk="1" hangingPunct="1">
              <a:defRPr/>
            </a:pPr>
            <a:endParaRPr lang="zh-TW" altLang="en-US" sz="6000" dirty="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54613" y="4103688"/>
            <a:ext cx="23399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7175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7171" name="矩形 3"/>
          <p:cNvSpPr>
            <a:spLocks noChangeArrowheads="1"/>
          </p:cNvSpPr>
          <p:nvPr/>
        </p:nvSpPr>
        <p:spPr bwMode="auto">
          <a:xfrm>
            <a:off x="2149475" y="917575"/>
            <a:ext cx="789305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5400">
                <a:latin typeface="Arial" panose="020B0604020202020204" pitchFamily="34" charset="0"/>
                <a:ea typeface="華康黑體 Std W7" pitchFamily="34" charset="-120"/>
              </a:rPr>
              <a:t>今天我們要學什麼呢？</a:t>
            </a:r>
            <a:endParaRPr lang="zh-TW" altLang="en-US" sz="5400">
              <a:latin typeface="華康黑體 Std W7" pitchFamily="34" charset="-120"/>
              <a:ea typeface="華康黑體 Std W7" pitchFamily="34" charset="-12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TW" altLang="en-US" sz="60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6149" name="Content Placeholder 2"/>
          <p:cNvSpPr>
            <a:spLocks noGrp="1"/>
          </p:cNvSpPr>
          <p:nvPr>
            <p:ph idx="1"/>
          </p:nvPr>
        </p:nvSpPr>
        <p:spPr>
          <a:xfrm>
            <a:off x="7710488" y="2532063"/>
            <a:ext cx="3192462" cy="3255962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3750" dirty="0">
                <a:ea typeface="華康黑體 Std W7" pitchFamily="34" charset="-120"/>
              </a:rPr>
              <a:t>幾點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3750" dirty="0">
                <a:ea typeface="華康黑體 Std W7" pitchFamily="34" charset="-120"/>
              </a:rPr>
              <a:t>日子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3750" dirty="0">
                <a:ea typeface="華康黑體 Std W7" pitchFamily="34" charset="-120"/>
              </a:rPr>
              <a:t>家人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3750" dirty="0">
                <a:ea typeface="華康黑體 Std W7" pitchFamily="34" charset="-120"/>
              </a:rPr>
              <a:t>形容人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3750" dirty="0">
                <a:ea typeface="華康黑體 Std W7" pitchFamily="34" charset="-120"/>
              </a:rPr>
              <a:t>做朋友</a:t>
            </a:r>
            <a:endParaRPr lang="en-US" altLang="zh-TW" sz="3750" dirty="0">
              <a:ea typeface="宋体" pitchFamily="2" charset="-122"/>
            </a:endParaRPr>
          </a:p>
        </p:txBody>
      </p:sp>
      <p:sp>
        <p:nvSpPr>
          <p:cNvPr id="7174" name="Content Placeholder 2"/>
          <p:cNvSpPr txBox="1">
            <a:spLocks/>
          </p:cNvSpPr>
          <p:nvPr/>
        </p:nvSpPr>
        <p:spPr bwMode="auto">
          <a:xfrm>
            <a:off x="1252538" y="2532063"/>
            <a:ext cx="6816725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42950" indent="-7429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s-ES_tradnl" altLang="zh-TW" sz="4000">
                <a:latin typeface="Arial" panose="020B0604020202020204" pitchFamily="34" charset="0"/>
              </a:rPr>
              <a:t>ora				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s-ES_tradnl" altLang="zh-TW" sz="4000">
                <a:latin typeface="Arial" panose="020B0604020202020204" pitchFamily="34" charset="0"/>
              </a:rPr>
              <a:t>Giorni della settimana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s-ES_tradnl" altLang="zh-TW" sz="4000">
                <a:latin typeface="Arial" panose="020B0604020202020204" pitchFamily="34" charset="0"/>
              </a:rPr>
              <a:t>La mia famiglia		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s-ES_tradnl" altLang="zh-TW" sz="4000">
                <a:latin typeface="Arial" panose="020B0604020202020204" pitchFamily="34" charset="0"/>
              </a:rPr>
              <a:t>Descrivere una persona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s-ES_tradnl" altLang="zh-TW" sz="4000">
                <a:latin typeface="Arial" panose="020B0604020202020204" pitchFamily="34" charset="0"/>
              </a:rPr>
              <a:t>Fare amicizia		</a:t>
            </a:r>
            <a:endParaRPr lang="en-US" altLang="zh-TW" sz="4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8199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Hola, Aprendamos Espanol juntos 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a typeface="華康黑體 Std W7"/>
              </a:rPr>
              <a:t>幾點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2800" dirty="0">
                <a:solidFill>
                  <a:schemeClr val="bg1">
                    <a:lumMod val="75000"/>
                  </a:schemeClr>
                </a:solidFill>
              </a:rPr>
              <a:t>ORA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pic>
        <p:nvPicPr>
          <p:cNvPr id="8198" name="Picture 2" descr="Screen Shot 2016-08-06 at 10.59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2532063"/>
            <a:ext cx="3767137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9254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a typeface="華康黑體 Std W7"/>
              </a:rPr>
              <a:t>數字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Numeri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512888" y="2762250"/>
          <a:ext cx="8997950" cy="2692400"/>
        </p:xfrm>
        <a:graphic>
          <a:graphicData uri="http://schemas.openxmlformats.org/drawingml/2006/table">
            <a:tbl>
              <a:tblPr/>
              <a:tblGrid>
                <a:gridCol w="1722085">
                  <a:extLst>
                    <a:ext uri="{9D8B030D-6E8A-4147-A177-3AD203B41FA5}">
                      <a16:colId xmlns:a16="http://schemas.microsoft.com/office/drawing/2014/main" val="347201891"/>
                    </a:ext>
                  </a:extLst>
                </a:gridCol>
                <a:gridCol w="1720430">
                  <a:extLst>
                    <a:ext uri="{9D8B030D-6E8A-4147-A177-3AD203B41FA5}">
                      <a16:colId xmlns:a16="http://schemas.microsoft.com/office/drawing/2014/main" val="3646736543"/>
                    </a:ext>
                  </a:extLst>
                </a:gridCol>
                <a:gridCol w="1722085">
                  <a:extLst>
                    <a:ext uri="{9D8B030D-6E8A-4147-A177-3AD203B41FA5}">
                      <a16:colId xmlns:a16="http://schemas.microsoft.com/office/drawing/2014/main" val="1460716772"/>
                    </a:ext>
                  </a:extLst>
                </a:gridCol>
                <a:gridCol w="2143598">
                  <a:extLst>
                    <a:ext uri="{9D8B030D-6E8A-4147-A177-3AD203B41FA5}">
                      <a16:colId xmlns:a16="http://schemas.microsoft.com/office/drawing/2014/main" val="3027787421"/>
                    </a:ext>
                  </a:extLst>
                </a:gridCol>
                <a:gridCol w="1689751">
                  <a:extLst>
                    <a:ext uri="{9D8B030D-6E8A-4147-A177-3AD203B41FA5}">
                      <a16:colId xmlns:a16="http://schemas.microsoft.com/office/drawing/2014/main" val="658968151"/>
                    </a:ext>
                  </a:extLst>
                </a:gridCol>
              </a:tblGrid>
              <a:tr h="6731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887152"/>
                  </a:ext>
                </a:extLst>
              </a:tr>
              <a:tr h="6731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UNO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DUE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TRE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QUATTRO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CINQUE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15458"/>
                  </a:ext>
                </a:extLst>
              </a:tr>
              <a:tr h="6731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882099"/>
                  </a:ext>
                </a:extLst>
              </a:tr>
              <a:tr h="6731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SEI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SETTE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OTTO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NOVE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DIECI</a:t>
                      </a:r>
                    </a:p>
                  </a:txBody>
                  <a:tcPr marL="91419" marR="9141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053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0277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a typeface="華康黑體 Std W7"/>
              </a:rPr>
              <a:t>幾點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2800" dirty="0">
                <a:solidFill>
                  <a:schemeClr val="bg1">
                    <a:lumMod val="75000"/>
                  </a:schemeClr>
                </a:solidFill>
              </a:rPr>
              <a:t>Ora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970088" y="2532063"/>
          <a:ext cx="8431212" cy="418306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0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0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785">
                <a:tc rowSpan="5"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  <a:p>
                      <a:pPr algn="ctr"/>
                      <a:endParaRPr lang="en-US" sz="2400" b="0" dirty="0"/>
                    </a:p>
                    <a:p>
                      <a:pPr algn="ctr"/>
                      <a:endParaRPr lang="en-US" sz="2400" b="0" dirty="0"/>
                    </a:p>
                    <a:p>
                      <a:pPr algn="ctr"/>
                      <a:r>
                        <a:rPr lang="en-US" sz="2400" b="0" dirty="0"/>
                        <a:t>E’ </a:t>
                      </a:r>
                      <a:r>
                        <a:rPr lang="en-US" sz="2400" b="0" dirty="0" err="1"/>
                        <a:t>l’una</a:t>
                      </a:r>
                      <a:endParaRPr lang="en-US" sz="2400" b="0" dirty="0"/>
                    </a:p>
                  </a:txBody>
                  <a:tcPr marT="45717" marB="4571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In </a:t>
                      </a:r>
                      <a:r>
                        <a:rPr lang="en-US" sz="2400" b="0" dirty="0" err="1"/>
                        <a:t>punto</a:t>
                      </a:r>
                      <a:endParaRPr lang="en-US" sz="2400" b="0" dirty="0"/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  <a:p>
                      <a:pPr algn="ctr"/>
                      <a:endParaRPr lang="en-US" sz="2400" b="0" dirty="0"/>
                    </a:p>
                    <a:p>
                      <a:pPr algn="ctr"/>
                      <a:r>
                        <a:rPr lang="en-US" sz="2400" b="0" dirty="0"/>
                        <a:t>e 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(30) mezza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(¼) Un quarto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(5) cinque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(2) Due </a:t>
                      </a:r>
                      <a:r>
                        <a:rPr lang="en-US" sz="2400" b="0" dirty="0" err="1"/>
                        <a:t>minuti</a:t>
                      </a:r>
                      <a:endParaRPr lang="en-US" sz="2400" b="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85">
                <a:tc rowSpan="4"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  <a:p>
                      <a:pPr algn="ctr"/>
                      <a:r>
                        <a:rPr lang="en-US" sz="2400" b="0" dirty="0" err="1"/>
                        <a:t>Sono</a:t>
                      </a:r>
                      <a:r>
                        <a:rPr lang="en-US" sz="2400" b="0" dirty="0"/>
                        <a:t>   le due</a:t>
                      </a:r>
                      <a:endParaRPr lang="en-US" sz="2400" b="0" baseline="0" dirty="0"/>
                    </a:p>
                    <a:p>
                      <a:pPr algn="ctr"/>
                      <a:r>
                        <a:rPr lang="en-US" sz="2400" b="0" baseline="0" dirty="0"/>
                        <a:t>           le </a:t>
                      </a:r>
                      <a:r>
                        <a:rPr lang="en-US" sz="2400" b="0" baseline="0" dirty="0" err="1"/>
                        <a:t>tre</a:t>
                      </a:r>
                      <a:endParaRPr lang="en-US" sz="2400" b="0" baseline="0" dirty="0"/>
                    </a:p>
                    <a:p>
                      <a:pPr algn="ctr"/>
                      <a:r>
                        <a:rPr lang="en-US" sz="2400" b="0" baseline="0" dirty="0"/>
                        <a:t>                le </a:t>
                      </a:r>
                      <a:r>
                        <a:rPr lang="en-US" sz="2400" b="0" baseline="0" dirty="0" err="1"/>
                        <a:t>quattro</a:t>
                      </a:r>
                      <a:endParaRPr lang="en-US" sz="2400" b="0" dirty="0"/>
                    </a:p>
                  </a:txBody>
                  <a:tcPr marT="45717" marB="45717"/>
                </a:tc>
                <a:tc rowSpan="4"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  <a:p>
                      <a:pPr algn="ctr"/>
                      <a:endParaRPr lang="en-US" sz="2400" b="0" dirty="0"/>
                    </a:p>
                    <a:p>
                      <a:pPr algn="ctr"/>
                      <a:r>
                        <a:rPr lang="en-US" sz="2400" b="0" dirty="0" err="1"/>
                        <a:t>meno</a:t>
                      </a:r>
                      <a:endParaRPr lang="en-US" sz="24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Cinque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dieci</a:t>
                      </a:r>
                      <a:endParaRPr lang="en-US" sz="2400" b="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Un quarto (15 )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群組 1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11283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我們一起學</a:t>
              </a:r>
              <a:r>
                <a:rPr lang="zh-CN" altLang="en-US" sz="1600">
                  <a:cs typeface="迷你简汉真广标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Ciao,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impariamo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insieme</a:t>
              </a:r>
              <a:r>
                <a:rPr lang="en-US" altLang="zh-CN" sz="1000" spc="300" dirty="0">
                  <a:latin typeface="華康黑體 Std W3" pitchFamily="34" charset="-120"/>
                  <a:ea typeface="華康黑體 Std W3" pitchFamily="34" charset="-120"/>
                </a:rPr>
                <a:t> </a:t>
              </a:r>
              <a:r>
                <a:rPr lang="en-US" altLang="zh-CN" sz="1000" spc="300" dirty="0" err="1">
                  <a:latin typeface="華康黑體 Std W3" pitchFamily="34" charset="-120"/>
                  <a:ea typeface="華康黑體 Std W3" pitchFamily="34" charset="-120"/>
                </a:rPr>
                <a:t>l’italiano</a:t>
              </a:r>
              <a:endParaRPr lang="zh-CN" altLang="en-US" sz="1000" spc="3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917575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a typeface="華康黑體 Std W7"/>
              </a:rPr>
              <a:t>幾點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02125" y="1814513"/>
            <a:ext cx="34194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0" y="1814513"/>
            <a:ext cx="1219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2800" dirty="0">
                <a:solidFill>
                  <a:schemeClr val="bg1">
                    <a:lumMod val="75000"/>
                  </a:schemeClr>
                </a:solidFill>
              </a:rPr>
              <a:t>ORA</a:t>
            </a:r>
            <a:endParaRPr lang="zh-TW" altLang="en-US" sz="2800" dirty="0">
              <a:solidFill>
                <a:schemeClr val="bg1">
                  <a:lumMod val="75000"/>
                </a:schemeClr>
              </a:solidFill>
              <a:latin typeface="華康黑體 Std W7" pitchFamily="34" charset="-120"/>
              <a:ea typeface="華康黑體 Std W7"/>
            </a:endParaRPr>
          </a:p>
        </p:txBody>
      </p:sp>
      <p:sp>
        <p:nvSpPr>
          <p:cNvPr id="12" name="TextBox 35"/>
          <p:cNvSpPr txBox="1"/>
          <p:nvPr/>
        </p:nvSpPr>
        <p:spPr>
          <a:xfrm>
            <a:off x="893763" y="2173288"/>
            <a:ext cx="23336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_tradnl" sz="2500" dirty="0">
                <a:latin typeface="+mn-lt"/>
              </a:rPr>
              <a:t>Che ora e’?</a:t>
            </a:r>
            <a:endParaRPr lang="en-US" sz="2500" dirty="0">
              <a:latin typeface="+mn-lt"/>
            </a:endParaRPr>
          </a:p>
        </p:txBody>
      </p:sp>
      <p:pic>
        <p:nvPicPr>
          <p:cNvPr id="11271" name="圖片 18" descr="clock.jpg"/>
          <p:cNvPicPr>
            <a:picLocks noChangeAspect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2890838"/>
            <a:ext cx="2751137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向下箭號 25"/>
          <p:cNvSpPr/>
          <p:nvPr/>
        </p:nvSpPr>
        <p:spPr>
          <a:xfrm flipV="1">
            <a:off x="2508250" y="3249613"/>
            <a:ext cx="179388" cy="89693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7" name="向下箭號 26"/>
          <p:cNvSpPr/>
          <p:nvPr/>
        </p:nvSpPr>
        <p:spPr>
          <a:xfrm rot="1800000" flipV="1">
            <a:off x="2633663" y="3632200"/>
            <a:ext cx="242887" cy="56515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dirty="0"/>
          </a:p>
        </p:txBody>
      </p:sp>
      <p:pic>
        <p:nvPicPr>
          <p:cNvPr id="11274" name="圖片 27" descr="clock.jpg"/>
          <p:cNvPicPr>
            <a:picLocks noChangeAspect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8" y="2890838"/>
            <a:ext cx="2751137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圖片 28" descr="clock.jpg"/>
          <p:cNvPicPr>
            <a:picLocks noChangeAspect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38" y="2890838"/>
            <a:ext cx="2751137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向下箭號 30"/>
          <p:cNvSpPr/>
          <p:nvPr/>
        </p:nvSpPr>
        <p:spPr>
          <a:xfrm>
            <a:off x="6096000" y="4146550"/>
            <a:ext cx="179388" cy="89693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30" name="向下箭號 29"/>
          <p:cNvSpPr/>
          <p:nvPr/>
        </p:nvSpPr>
        <p:spPr>
          <a:xfrm rot="2700000" flipV="1">
            <a:off x="6259513" y="3790950"/>
            <a:ext cx="244475" cy="56515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dirty="0"/>
          </a:p>
        </p:txBody>
      </p:sp>
      <p:sp>
        <p:nvSpPr>
          <p:cNvPr id="33" name="向下箭號 32"/>
          <p:cNvSpPr/>
          <p:nvPr/>
        </p:nvSpPr>
        <p:spPr>
          <a:xfrm rot="16200000">
            <a:off x="10042525" y="3787775"/>
            <a:ext cx="179388" cy="89693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34" name="向下箭號 33"/>
          <p:cNvSpPr/>
          <p:nvPr/>
        </p:nvSpPr>
        <p:spPr>
          <a:xfrm rot="3600000" flipV="1">
            <a:off x="9868694" y="3752057"/>
            <a:ext cx="242887" cy="56515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1252538" y="5761038"/>
            <a:ext cx="1131887" cy="4778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sz="2500" dirty="0">
                <a:latin typeface="+mn-lt"/>
              </a:rPr>
              <a:t>E’ </a:t>
            </a:r>
            <a:r>
              <a:rPr lang="es-ES_tradnl" sz="2500" dirty="0" err="1">
                <a:latin typeface="+mn-lt"/>
              </a:rPr>
              <a:t>l’una</a:t>
            </a:r>
            <a:endParaRPr lang="en-US" sz="2500" dirty="0">
              <a:latin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019675" y="5761038"/>
            <a:ext cx="2251075" cy="4778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sz="2500" dirty="0">
                <a:latin typeface="+mn-lt"/>
              </a:rPr>
              <a:t>E’ </a:t>
            </a:r>
            <a:r>
              <a:rPr lang="es-ES_tradnl" sz="2500" dirty="0" err="1">
                <a:latin typeface="+mn-lt"/>
              </a:rPr>
              <a:t>l’una</a:t>
            </a:r>
            <a:r>
              <a:rPr lang="es-ES_tradnl" sz="2500" dirty="0">
                <a:latin typeface="+mn-lt"/>
              </a:rPr>
              <a:t> e </a:t>
            </a:r>
            <a:r>
              <a:rPr lang="es-ES_tradnl" sz="2500" dirty="0" err="1">
                <a:latin typeface="+mn-lt"/>
              </a:rPr>
              <a:t>mezza</a:t>
            </a:r>
            <a:endParaRPr lang="en-US" sz="2500" dirty="0">
              <a:latin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428038" y="5761038"/>
            <a:ext cx="3300412" cy="862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sz="2500" dirty="0" err="1">
                <a:latin typeface="+mn-lt"/>
              </a:rPr>
              <a:t>Sono</a:t>
            </a:r>
            <a:r>
              <a:rPr lang="es-ES_tradnl" sz="2500" dirty="0">
                <a:latin typeface="+mn-lt"/>
              </a:rPr>
              <a:t> le </a:t>
            </a:r>
            <a:r>
              <a:rPr lang="es-ES_tradnl" sz="2500" dirty="0" err="1">
                <a:latin typeface="+mn-lt"/>
              </a:rPr>
              <a:t>due</a:t>
            </a:r>
            <a:r>
              <a:rPr lang="es-ES_tradnl" sz="2500" dirty="0">
                <a:latin typeface="+mn-lt"/>
              </a:rPr>
              <a:t> e </a:t>
            </a:r>
            <a:r>
              <a:rPr lang="es-ES_tradnl" sz="2500" dirty="0" err="1">
                <a:latin typeface="+mn-lt"/>
              </a:rPr>
              <a:t>quindici</a:t>
            </a:r>
            <a:endParaRPr lang="es-ES_tradnl" sz="2500" dirty="0">
              <a:latin typeface="+mn-lt"/>
            </a:endParaRPr>
          </a:p>
          <a:p>
            <a:pPr eaLnBrk="1" hangingPunct="1">
              <a:defRPr/>
            </a:pPr>
            <a:r>
              <a:rPr lang="es-ES_tradnl" sz="2500" dirty="0" err="1">
                <a:latin typeface="+mn-lt"/>
              </a:rPr>
              <a:t>Sono</a:t>
            </a:r>
            <a:r>
              <a:rPr lang="es-ES_tradnl" sz="2500" dirty="0">
                <a:latin typeface="+mn-lt"/>
              </a:rPr>
              <a:t> le </a:t>
            </a:r>
            <a:r>
              <a:rPr lang="es-ES_tradnl" sz="2500" dirty="0" err="1">
                <a:latin typeface="+mn-lt"/>
              </a:rPr>
              <a:t>due</a:t>
            </a:r>
            <a:r>
              <a:rPr lang="es-ES_tradnl" sz="2500" dirty="0">
                <a:latin typeface="+mn-lt"/>
              </a:rPr>
              <a:t> e un </a:t>
            </a:r>
            <a:r>
              <a:rPr lang="es-ES_tradnl" sz="2500" dirty="0" err="1">
                <a:latin typeface="+mn-lt"/>
              </a:rPr>
              <a:t>quarto</a:t>
            </a:r>
            <a:endParaRPr lang="en-US" sz="25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1981</Words>
  <Application>Microsoft Office PowerPoint</Application>
  <PresentationFormat>Widescreen</PresentationFormat>
  <Paragraphs>479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Office 主题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User</cp:lastModifiedBy>
  <cp:revision>211</cp:revision>
  <dcterms:created xsi:type="dcterms:W3CDTF">2016-05-20T08:26:40Z</dcterms:created>
  <dcterms:modified xsi:type="dcterms:W3CDTF">2016-11-05T09:39:33Z</dcterms:modified>
</cp:coreProperties>
</file>