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notesMasterIdLst>
    <p:notesMasterId r:id="rId12"/>
  </p:notesMasterIdLst>
  <p:handoutMasterIdLst>
    <p:handoutMasterId r:id="rId13"/>
  </p:handoutMasterIdLst>
  <p:sldIdLst>
    <p:sldId id="272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78" r:id="rId10"/>
    <p:sldId id="27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27102A9-8310-4765-A935-A1911B00CA55}" styleName="淺色樣式 1 - 輔色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淺色樣式 2 - 輔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7" autoAdjust="0"/>
    <p:restoredTop sz="94613" autoAdjust="0"/>
  </p:normalViewPr>
  <p:slideViewPr>
    <p:cSldViewPr snapToGrid="0" snapToObjects="1">
      <p:cViewPr>
        <p:scale>
          <a:sx n="100" d="100"/>
          <a:sy n="100" d="100"/>
        </p:scale>
        <p:origin x="-2800" y="-4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42695-682F-F648-9167-8A2D005118AE}" type="datetimeFigureOut">
              <a:rPr lang="en-US" smtClean="0"/>
              <a:pPr/>
              <a:t>17/3/3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028A29-6D98-1140-A239-A6D0147138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549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F5F8F-4C89-8348-81B3-AADAB814DF07}" type="datetimeFigureOut">
              <a:rPr lang="en-US" smtClean="0"/>
              <a:pPr/>
              <a:t>17/3/3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D92D51-19DC-6944-9C59-7B1BC32F01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62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F63A-3F6D-5E4B-992E-9A2850903B16}" type="datetimeFigureOut">
              <a:rPr lang="en-US" smtClean="0"/>
              <a:pPr/>
              <a:t>17/3/3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5CC2D17-4BAD-1B43-B686-F2C07E77BE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F63A-3F6D-5E4B-992E-9A2850903B16}" type="datetimeFigureOut">
              <a:rPr lang="en-US" smtClean="0"/>
              <a:pPr/>
              <a:t>17/3/3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2D17-4BAD-1B43-B686-F2C07E77BE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F63A-3F6D-5E4B-992E-9A2850903B16}" type="datetimeFigureOut">
              <a:rPr lang="en-US" smtClean="0"/>
              <a:pPr/>
              <a:t>17/3/3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2D17-4BAD-1B43-B686-F2C07E77BE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F63A-3F6D-5E4B-992E-9A2850903B16}" type="datetimeFigureOut">
              <a:rPr lang="en-US" smtClean="0"/>
              <a:pPr/>
              <a:t>17/3/3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2D17-4BAD-1B43-B686-F2C07E77BE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F63A-3F6D-5E4B-992E-9A2850903B16}" type="datetimeFigureOut">
              <a:rPr lang="en-US" smtClean="0"/>
              <a:pPr/>
              <a:t>17/3/3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5CC2D17-4BAD-1B43-B686-F2C07E77BE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F63A-3F6D-5E4B-992E-9A2850903B16}" type="datetimeFigureOut">
              <a:rPr lang="en-US" smtClean="0"/>
              <a:pPr/>
              <a:t>17/3/3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2D17-4BAD-1B43-B686-F2C07E77BE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F63A-3F6D-5E4B-992E-9A2850903B16}" type="datetimeFigureOut">
              <a:rPr lang="en-US" smtClean="0"/>
              <a:pPr/>
              <a:t>17/3/3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2D17-4BAD-1B43-B686-F2C07E77BE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F63A-3F6D-5E4B-992E-9A2850903B16}" type="datetimeFigureOut">
              <a:rPr lang="en-US" smtClean="0"/>
              <a:pPr/>
              <a:t>17/3/3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2D17-4BAD-1B43-B686-F2C07E77BE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F63A-3F6D-5E4B-992E-9A2850903B16}" type="datetimeFigureOut">
              <a:rPr lang="en-US" smtClean="0"/>
              <a:pPr/>
              <a:t>17/3/3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2D17-4BAD-1B43-B686-F2C07E77BE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F63A-3F6D-5E4B-992E-9A2850903B16}" type="datetimeFigureOut">
              <a:rPr lang="en-US" smtClean="0"/>
              <a:pPr/>
              <a:t>17/3/3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2D17-4BAD-1B43-B686-F2C07E77BE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F63A-3F6D-5E4B-992E-9A2850903B16}" type="datetimeFigureOut">
              <a:rPr lang="en-US" smtClean="0"/>
              <a:pPr/>
              <a:t>17/3/3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5CC2D17-4BAD-1B43-B686-F2C07E77BE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966F63A-3F6D-5E4B-992E-9A2850903B16}" type="datetimeFigureOut">
              <a:rPr lang="en-US" smtClean="0"/>
              <a:pPr/>
              <a:t>17/3/3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5CC2D17-4BAD-1B43-B686-F2C07E77BE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600" b="1" dirty="0" smtClean="0"/>
          </a:p>
          <a:p>
            <a:r>
              <a:rPr lang="en-US" sz="3600" b="1" dirty="0" smtClean="0"/>
              <a:t>Jenny </a:t>
            </a:r>
            <a:r>
              <a:rPr lang="zh-TW" altLang="en-US" sz="3600" b="1" dirty="0" smtClean="0"/>
              <a:t>熊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Test 12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CHT" sz="3200" dirty="0"/>
              <a:t>to + </a:t>
            </a:r>
            <a:r>
              <a:rPr lang="en-US" altLang="zh-CHT" sz="3200" dirty="0" err="1"/>
              <a:t>Vr</a:t>
            </a:r>
            <a:r>
              <a:rPr lang="en-US" altLang="zh-CHT" sz="3200" dirty="0"/>
              <a:t> </a:t>
            </a:r>
            <a:r>
              <a:rPr lang="zh-CHT" altLang="en-US" sz="3200" dirty="0"/>
              <a:t>通常表動作</a:t>
            </a:r>
          </a:p>
          <a:p>
            <a:r>
              <a:rPr lang="en-US" altLang="zh-CHT" sz="3200" dirty="0"/>
              <a:t>to + </a:t>
            </a:r>
            <a:r>
              <a:rPr lang="zh-CHT" altLang="en-US" sz="3200" dirty="0"/>
              <a:t>人、事、物一定是名詞，此時與動詞連用改動名詞 </a:t>
            </a:r>
            <a:r>
              <a:rPr lang="en-US" altLang="zh-CHT" sz="3200" dirty="0"/>
              <a:t>+ N / </a:t>
            </a:r>
            <a:r>
              <a:rPr lang="en-US" altLang="zh-CHT" sz="3200" dirty="0" err="1"/>
              <a:t>Ving</a:t>
            </a:r>
            <a:endParaRPr lang="en-US" altLang="zh-CHT" sz="3200" dirty="0"/>
          </a:p>
          <a:p>
            <a:r>
              <a:rPr lang="en-US" altLang="zh-TW" sz="3200" dirty="0"/>
              <a:t>The professor is committed to promoting the function of immunity. </a:t>
            </a:r>
          </a:p>
          <a:p>
            <a:r>
              <a:rPr lang="en-US" altLang="zh-TW" sz="3200" dirty="0"/>
              <a:t>We are looking forward to seeing you in the near future. </a:t>
            </a:r>
          </a:p>
          <a:p>
            <a:endParaRPr kumimoji="1"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077572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zh-TW" altLang="en-US" dirty="0" smtClean="0"/>
              <a:t>分詞構句</a:t>
            </a:r>
            <a:r>
              <a:rPr kumimoji="1" lang="en-US" altLang="zh-TW" dirty="0" smtClean="0"/>
              <a:t> </a:t>
            </a:r>
            <a:r>
              <a:rPr kumimoji="1" lang="zh-TW" altLang="en-US" dirty="0" smtClean="0"/>
              <a:t>：主動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CHT" sz="2800" b="1" dirty="0" smtClean="0"/>
              <a:t>1</a:t>
            </a:r>
            <a:r>
              <a:rPr lang="en-US" altLang="zh-CHT" sz="2800" b="1" dirty="0"/>
              <a:t>.  </a:t>
            </a:r>
            <a:r>
              <a:rPr lang="en-US" altLang="zh-CHT" sz="2800" b="1" dirty="0" err="1">
                <a:solidFill>
                  <a:srgbClr val="FF0000"/>
                </a:solidFill>
              </a:rPr>
              <a:t>Ving</a:t>
            </a:r>
            <a:r>
              <a:rPr lang="en-US" altLang="zh-CHT" sz="2800" b="1" dirty="0">
                <a:solidFill>
                  <a:srgbClr val="FF0000"/>
                </a:solidFill>
              </a:rPr>
              <a:t> ....., S + V........ </a:t>
            </a:r>
            <a:r>
              <a:rPr lang="zh-CHT" altLang="en-US" sz="2800" b="1" dirty="0"/>
              <a:t>同時發生</a:t>
            </a:r>
          </a:p>
          <a:p>
            <a:pPr marL="0" indent="0">
              <a:buNone/>
            </a:pPr>
            <a:r>
              <a:rPr lang="en-US" altLang="zh-TW" sz="2800" dirty="0" smtClean="0"/>
              <a:t>Walking </a:t>
            </a:r>
            <a:r>
              <a:rPr lang="en-US" altLang="zh-TW" sz="2800" dirty="0"/>
              <a:t>down the street, I met an old friend of mine.</a:t>
            </a:r>
          </a:p>
          <a:p>
            <a:pPr marL="0" indent="0">
              <a:buNone/>
            </a:pPr>
            <a:r>
              <a:rPr lang="en-US" altLang="zh-TW" sz="2800" dirty="0" smtClean="0"/>
              <a:t>= </a:t>
            </a:r>
            <a:r>
              <a:rPr lang="en-US" altLang="zh-TW" sz="2800" dirty="0"/>
              <a:t>While I walked down the street, I met an old friend of mine</a:t>
            </a:r>
            <a:r>
              <a:rPr lang="en-US" altLang="zh-TW" sz="2800" dirty="0" smtClean="0"/>
              <a:t>.</a:t>
            </a:r>
          </a:p>
          <a:p>
            <a:r>
              <a:rPr lang="en-US" altLang="zh-TW" sz="2800" b="1" dirty="0" smtClean="0"/>
              <a:t>2</a:t>
            </a:r>
            <a:r>
              <a:rPr lang="en-US" altLang="zh-TW" sz="2800" b="1" dirty="0"/>
              <a:t>. </a:t>
            </a:r>
            <a:r>
              <a:rPr lang="en-US" altLang="zh-TW" sz="2800" b="1" dirty="0">
                <a:solidFill>
                  <a:srgbClr val="FF0000"/>
                </a:solidFill>
              </a:rPr>
              <a:t>Having </a:t>
            </a:r>
            <a:r>
              <a:rPr lang="en-US" altLang="zh-TW" sz="2800" b="1" dirty="0" err="1">
                <a:solidFill>
                  <a:srgbClr val="FF0000"/>
                </a:solidFill>
              </a:rPr>
              <a:t>Vpp</a:t>
            </a:r>
            <a:r>
              <a:rPr lang="en-US" altLang="zh-TW" sz="2800" b="1" dirty="0">
                <a:solidFill>
                  <a:srgbClr val="FF0000"/>
                </a:solidFill>
              </a:rPr>
              <a:t>...., S +V.......</a:t>
            </a:r>
            <a:r>
              <a:rPr lang="zh-TW" altLang="en-US" sz="2800" b="1" dirty="0"/>
              <a:t>有先後順序</a:t>
            </a:r>
          </a:p>
          <a:p>
            <a:pPr marL="0" indent="0">
              <a:buNone/>
            </a:pPr>
            <a:r>
              <a:rPr lang="en-US" altLang="zh-TW" sz="2800" dirty="0" smtClean="0"/>
              <a:t>Having </a:t>
            </a:r>
            <a:r>
              <a:rPr lang="en-US" altLang="zh-TW" sz="2800" dirty="0"/>
              <a:t>finished our homework, we went home.</a:t>
            </a:r>
          </a:p>
          <a:p>
            <a:pPr marL="0" indent="0">
              <a:buNone/>
            </a:pPr>
            <a:r>
              <a:rPr lang="en-US" altLang="zh-TW" sz="2800" dirty="0" smtClean="0"/>
              <a:t>= </a:t>
            </a:r>
            <a:r>
              <a:rPr lang="en-US" altLang="zh-TW" sz="2800" dirty="0"/>
              <a:t>After we had finished our work, we went home.</a:t>
            </a:r>
          </a:p>
          <a:p>
            <a:endParaRPr lang="en-US" altLang="zh-TW" sz="2800" dirty="0"/>
          </a:p>
        </p:txBody>
      </p:sp>
    </p:spTree>
    <p:extLst>
      <p:ext uri="{BB962C8B-B14F-4D97-AF65-F5344CB8AC3E}">
        <p14:creationId xmlns:p14="http://schemas.microsoft.com/office/powerpoint/2010/main" val="2815538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zh-TW" altLang="en-US" dirty="0"/>
              <a:t>分詞構句</a:t>
            </a:r>
            <a:r>
              <a:rPr kumimoji="1" lang="en-US" altLang="zh-TW" dirty="0"/>
              <a:t> </a:t>
            </a:r>
            <a:r>
              <a:rPr kumimoji="1" lang="zh-TW" altLang="en-US" dirty="0"/>
              <a:t>：</a:t>
            </a:r>
            <a:r>
              <a:rPr lang="zh-TW" altLang="de-DE" dirty="0" smtClean="0"/>
              <a:t>被動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de-DE" sz="2800" dirty="0" smtClean="0"/>
              <a:t> </a:t>
            </a:r>
            <a:r>
              <a:rPr lang="de-DE" altLang="zh-TW" sz="2800" b="1" dirty="0">
                <a:solidFill>
                  <a:srgbClr val="FF0000"/>
                </a:solidFill>
              </a:rPr>
              <a:t>(</a:t>
            </a:r>
            <a:r>
              <a:rPr lang="de-DE" altLang="zh-TW" sz="2800" b="1" dirty="0" err="1">
                <a:solidFill>
                  <a:srgbClr val="FF0000"/>
                </a:solidFill>
              </a:rPr>
              <a:t>Being</a:t>
            </a:r>
            <a:r>
              <a:rPr lang="de-DE" altLang="zh-TW" sz="2800" b="1" dirty="0">
                <a:solidFill>
                  <a:srgbClr val="FF0000"/>
                </a:solidFill>
              </a:rPr>
              <a:t>) </a:t>
            </a:r>
            <a:r>
              <a:rPr lang="de-DE" altLang="zh-TW" sz="2800" b="1" dirty="0" err="1">
                <a:solidFill>
                  <a:srgbClr val="FF0000"/>
                </a:solidFill>
              </a:rPr>
              <a:t>Vpp</a:t>
            </a:r>
            <a:r>
              <a:rPr lang="de-DE" altLang="zh-TW" sz="2800" b="1" dirty="0">
                <a:solidFill>
                  <a:srgbClr val="FF0000"/>
                </a:solidFill>
              </a:rPr>
              <a:t>..., S + V .......</a:t>
            </a:r>
          </a:p>
          <a:p>
            <a:pPr marL="0" indent="0">
              <a:buNone/>
            </a:pPr>
            <a:r>
              <a:rPr lang="de-DE" altLang="zh-TW" sz="2800" dirty="0" err="1" smtClean="0"/>
              <a:t>If</a:t>
            </a:r>
            <a:r>
              <a:rPr lang="de-DE" altLang="zh-TW" sz="2800" dirty="0" smtClean="0"/>
              <a:t> </a:t>
            </a:r>
            <a:r>
              <a:rPr lang="de-DE" altLang="zh-TW" sz="2800" dirty="0" err="1"/>
              <a:t>being</a:t>
            </a:r>
            <a:r>
              <a:rPr lang="de-DE" altLang="zh-TW" sz="2800" dirty="0"/>
              <a:t> </a:t>
            </a:r>
            <a:r>
              <a:rPr lang="de-DE" altLang="zh-TW" sz="2800" dirty="0" err="1"/>
              <a:t>beaten</a:t>
            </a:r>
            <a:r>
              <a:rPr lang="de-DE" altLang="zh-TW" sz="2800" dirty="0"/>
              <a:t> </a:t>
            </a:r>
            <a:r>
              <a:rPr lang="de-DE" altLang="zh-TW" sz="2800" dirty="0" err="1"/>
              <a:t>black</a:t>
            </a:r>
            <a:r>
              <a:rPr lang="de-DE" altLang="zh-TW" sz="2800" dirty="0"/>
              <a:t> </a:t>
            </a:r>
            <a:r>
              <a:rPr lang="de-DE" altLang="zh-TW" sz="2800" dirty="0" err="1"/>
              <a:t>and</a:t>
            </a:r>
            <a:r>
              <a:rPr lang="de-DE" altLang="zh-TW" sz="2800" dirty="0"/>
              <a:t> </a:t>
            </a:r>
            <a:r>
              <a:rPr lang="de-DE" altLang="zh-TW" sz="2800" dirty="0" err="1"/>
              <a:t>blue</a:t>
            </a:r>
            <a:r>
              <a:rPr lang="de-DE" altLang="zh-TW" sz="2800" dirty="0"/>
              <a:t>, he </a:t>
            </a:r>
            <a:r>
              <a:rPr lang="de-DE" altLang="zh-TW" sz="2800" dirty="0" err="1"/>
              <a:t>always</a:t>
            </a:r>
            <a:r>
              <a:rPr lang="de-DE" altLang="zh-TW" sz="2800" dirty="0"/>
              <a:t> </a:t>
            </a:r>
            <a:r>
              <a:rPr lang="de-DE" altLang="zh-TW" sz="2800" dirty="0" err="1"/>
              <a:t>cried</a:t>
            </a:r>
            <a:r>
              <a:rPr lang="de-DE" altLang="zh-TW" sz="2800" dirty="0"/>
              <a:t>.</a:t>
            </a:r>
          </a:p>
          <a:p>
            <a:pPr marL="0" indent="0">
              <a:buNone/>
            </a:pPr>
            <a:r>
              <a:rPr lang="de-DE" altLang="zh-TW" sz="2800" dirty="0" smtClean="0"/>
              <a:t>= </a:t>
            </a:r>
            <a:r>
              <a:rPr lang="de-DE" altLang="zh-TW" sz="2800" dirty="0" err="1"/>
              <a:t>If</a:t>
            </a:r>
            <a:r>
              <a:rPr lang="de-DE" altLang="zh-TW" sz="2800" dirty="0"/>
              <a:t> </a:t>
            </a:r>
            <a:r>
              <a:rPr lang="de-DE" altLang="zh-TW" sz="2800" dirty="0" err="1"/>
              <a:t>beaten</a:t>
            </a:r>
            <a:r>
              <a:rPr lang="de-DE" altLang="zh-TW" sz="2800" dirty="0"/>
              <a:t> </a:t>
            </a:r>
            <a:r>
              <a:rPr lang="de-DE" altLang="zh-TW" sz="2800" dirty="0" err="1"/>
              <a:t>black</a:t>
            </a:r>
            <a:r>
              <a:rPr lang="de-DE" altLang="zh-TW" sz="2800" dirty="0"/>
              <a:t> </a:t>
            </a:r>
            <a:r>
              <a:rPr lang="de-DE" altLang="zh-TW" sz="2800" dirty="0" err="1"/>
              <a:t>and</a:t>
            </a:r>
            <a:r>
              <a:rPr lang="de-DE" altLang="zh-TW" sz="2800" dirty="0"/>
              <a:t> </a:t>
            </a:r>
            <a:r>
              <a:rPr lang="de-DE" altLang="zh-TW" sz="2800" dirty="0" err="1"/>
              <a:t>blue</a:t>
            </a:r>
            <a:r>
              <a:rPr lang="de-DE" altLang="zh-TW" sz="2800" dirty="0"/>
              <a:t>, he </a:t>
            </a:r>
            <a:r>
              <a:rPr lang="de-DE" altLang="zh-TW" sz="2800" dirty="0" err="1"/>
              <a:t>always</a:t>
            </a:r>
            <a:r>
              <a:rPr lang="de-DE" altLang="zh-TW" sz="2800" dirty="0"/>
              <a:t> </a:t>
            </a:r>
            <a:r>
              <a:rPr lang="de-DE" altLang="zh-TW" sz="2800" dirty="0" err="1"/>
              <a:t>cried</a:t>
            </a:r>
            <a:r>
              <a:rPr lang="de-DE" altLang="zh-TW" sz="2800" dirty="0"/>
              <a:t>.</a:t>
            </a:r>
          </a:p>
          <a:p>
            <a:pPr marL="0" indent="0">
              <a:buNone/>
            </a:pPr>
            <a:r>
              <a:rPr lang="de-DE" altLang="zh-TW" sz="2800" dirty="0" smtClean="0"/>
              <a:t>= </a:t>
            </a:r>
            <a:r>
              <a:rPr lang="de-DE" altLang="zh-TW" sz="2800" dirty="0" err="1"/>
              <a:t>If</a:t>
            </a:r>
            <a:r>
              <a:rPr lang="de-DE" altLang="zh-TW" sz="2800" dirty="0"/>
              <a:t> he was </a:t>
            </a:r>
            <a:r>
              <a:rPr lang="de-DE" altLang="zh-TW" sz="2800" dirty="0" err="1"/>
              <a:t>beaten</a:t>
            </a:r>
            <a:r>
              <a:rPr lang="de-DE" altLang="zh-TW" sz="2800" dirty="0"/>
              <a:t> </a:t>
            </a:r>
            <a:r>
              <a:rPr lang="de-DE" altLang="zh-TW" sz="2800" dirty="0" err="1"/>
              <a:t>black</a:t>
            </a:r>
            <a:r>
              <a:rPr lang="de-DE" altLang="zh-TW" sz="2800" dirty="0"/>
              <a:t> </a:t>
            </a:r>
            <a:r>
              <a:rPr lang="de-DE" altLang="zh-TW" sz="2800" dirty="0" err="1"/>
              <a:t>and</a:t>
            </a:r>
            <a:r>
              <a:rPr lang="de-DE" altLang="zh-TW" sz="2800" dirty="0"/>
              <a:t> </a:t>
            </a:r>
            <a:r>
              <a:rPr lang="de-DE" altLang="zh-TW" sz="2800" dirty="0" err="1"/>
              <a:t>blue</a:t>
            </a:r>
            <a:r>
              <a:rPr lang="de-DE" altLang="zh-TW" sz="2800" dirty="0"/>
              <a:t>, he </a:t>
            </a:r>
            <a:r>
              <a:rPr lang="de-DE" altLang="zh-TW" sz="2800" dirty="0" err="1"/>
              <a:t>always</a:t>
            </a:r>
            <a:r>
              <a:rPr lang="de-DE" altLang="zh-TW" sz="2800" dirty="0"/>
              <a:t> </a:t>
            </a:r>
            <a:r>
              <a:rPr lang="de-DE" altLang="zh-TW" sz="2800" dirty="0" err="1"/>
              <a:t>cried</a:t>
            </a:r>
            <a:r>
              <a:rPr lang="de-DE" altLang="zh-TW" sz="2800" dirty="0" smtClean="0"/>
              <a:t>.</a:t>
            </a:r>
            <a:endParaRPr lang="de-DE" altLang="zh-TW" sz="2800" dirty="0"/>
          </a:p>
        </p:txBody>
      </p:sp>
    </p:spTree>
    <p:extLst>
      <p:ext uri="{BB962C8B-B14F-4D97-AF65-F5344CB8AC3E}">
        <p14:creationId xmlns:p14="http://schemas.microsoft.com/office/powerpoint/2010/main" val="4052429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757362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分詞是由動詞轉用為形容詞的字，和普通的形容詞一樣，可以修飾名詞</a:t>
            </a:r>
            <a:r>
              <a:rPr lang="zh-TW" altLang="en-US" dirty="0" smtClean="0"/>
              <a:t>。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14400" y="2311400"/>
            <a:ext cx="7772400" cy="3708400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3200" dirty="0" smtClean="0"/>
              <a:t>1</a:t>
            </a:r>
            <a:r>
              <a:rPr lang="en-US" altLang="zh-TW" sz="3200" dirty="0"/>
              <a:t>.</a:t>
            </a:r>
            <a:r>
              <a:rPr lang="zh-TW" altLang="en-US" sz="3200" dirty="0" smtClean="0"/>
              <a:t>動詞</a:t>
            </a:r>
            <a:r>
              <a:rPr lang="en-US" altLang="zh-TW" sz="3200" dirty="0" smtClean="0"/>
              <a:t> I’ll </a:t>
            </a:r>
            <a:r>
              <a:rPr lang="en-US" altLang="zh-TW" sz="3200" u="sng" dirty="0"/>
              <a:t>reserve</a:t>
            </a:r>
            <a:r>
              <a:rPr lang="en-US" altLang="zh-TW" sz="3200" dirty="0"/>
              <a:t> a seat.			</a:t>
            </a:r>
          </a:p>
          <a:p>
            <a:r>
              <a:rPr lang="zh-TW" altLang="en-US" sz="3200" dirty="0" smtClean="0"/>
              <a:t>形容詞</a:t>
            </a:r>
            <a:r>
              <a:rPr lang="en-US" altLang="zh-TW" sz="3200" dirty="0" smtClean="0"/>
              <a:t> This </a:t>
            </a:r>
            <a:r>
              <a:rPr lang="en-US" altLang="zh-TW" sz="3200" dirty="0"/>
              <a:t>is a </a:t>
            </a:r>
            <a:r>
              <a:rPr lang="en-US" altLang="zh-TW" sz="3200" u="sng" dirty="0"/>
              <a:t>reserved seat</a:t>
            </a:r>
            <a:r>
              <a:rPr lang="en-US" altLang="zh-TW" sz="3200" dirty="0"/>
              <a:t>. </a:t>
            </a:r>
          </a:p>
          <a:p>
            <a:r>
              <a:rPr lang="zh-TW" altLang="en-US" sz="3200" dirty="0" smtClean="0"/>
              <a:t>動詞</a:t>
            </a:r>
            <a:r>
              <a:rPr lang="en-US" altLang="zh-TW" sz="3200" dirty="0" smtClean="0"/>
              <a:t> She’s </a:t>
            </a:r>
            <a:r>
              <a:rPr lang="en-US" altLang="zh-TW" sz="3200" u="sng" dirty="0"/>
              <a:t>turning</a:t>
            </a:r>
            <a:r>
              <a:rPr lang="en-US" altLang="zh-TW" sz="3200" dirty="0"/>
              <a:t> the page. 	</a:t>
            </a:r>
          </a:p>
          <a:p>
            <a:r>
              <a:rPr lang="zh-TW" altLang="en-US" sz="3200" dirty="0" smtClean="0"/>
              <a:t>形容詞</a:t>
            </a:r>
            <a:r>
              <a:rPr lang="en-US" altLang="zh-TW" sz="3200" dirty="0" smtClean="0"/>
              <a:t> This </a:t>
            </a:r>
            <a:r>
              <a:rPr lang="en-US" altLang="zh-TW" sz="3200" dirty="0"/>
              <a:t>is the </a:t>
            </a:r>
            <a:r>
              <a:rPr lang="en-US" altLang="zh-TW" sz="3200" u="sng" dirty="0"/>
              <a:t>turning point</a:t>
            </a:r>
            <a:r>
              <a:rPr lang="en-US" altLang="zh-TW" sz="3200" dirty="0"/>
              <a:t> in my life. </a:t>
            </a:r>
            <a:r>
              <a:rPr lang="en-US" altLang="zh-TW" dirty="0"/>
              <a:t>		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42418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/>
              <a:t>2. p.p.</a:t>
            </a:r>
            <a:r>
              <a:rPr lang="zh-TW" altLang="en-US" sz="3200" dirty="0"/>
              <a:t>有被動、完成之意</a:t>
            </a:r>
          </a:p>
          <a:p>
            <a:r>
              <a:rPr lang="en-US" altLang="zh-TW" sz="3200" dirty="0"/>
              <a:t>an attached document	</a:t>
            </a:r>
            <a:endParaRPr lang="en-US" altLang="zh-TW" sz="3200" dirty="0" smtClean="0"/>
          </a:p>
          <a:p>
            <a:r>
              <a:rPr lang="en-US" altLang="zh-TW" sz="3200" dirty="0" smtClean="0"/>
              <a:t>an </a:t>
            </a:r>
            <a:r>
              <a:rPr lang="en-US" altLang="zh-TW" sz="3200" dirty="0"/>
              <a:t>experienced worker</a:t>
            </a:r>
          </a:p>
          <a:p>
            <a:endParaRPr lang="en-US" altLang="zh-TW" sz="3200" dirty="0"/>
          </a:p>
          <a:p>
            <a:pPr marL="0" indent="0">
              <a:buNone/>
            </a:pPr>
            <a:r>
              <a:rPr lang="en-US" altLang="zh-TW" sz="3200" dirty="0"/>
              <a:t>3.-ing</a:t>
            </a:r>
            <a:r>
              <a:rPr lang="zh-TW" altLang="en-US" sz="3200" dirty="0"/>
              <a:t>有主動、進行之</a:t>
            </a:r>
            <a:r>
              <a:rPr lang="zh-TW" altLang="en-US" sz="3200" dirty="0" smtClean="0"/>
              <a:t>意</a:t>
            </a:r>
            <a:endParaRPr lang="en-US" altLang="zh-TW" sz="3200" dirty="0"/>
          </a:p>
          <a:p>
            <a:r>
              <a:rPr lang="en-US" altLang="zh-TW" sz="3200" dirty="0" smtClean="0"/>
              <a:t>the </a:t>
            </a:r>
            <a:r>
              <a:rPr lang="en-US" altLang="zh-TW" sz="3200" dirty="0"/>
              <a:t>following year</a:t>
            </a:r>
          </a:p>
          <a:p>
            <a:r>
              <a:rPr lang="en-US" altLang="zh-TW" sz="3200" dirty="0"/>
              <a:t>the working knowledge		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27338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/>
              <a:t>4.</a:t>
            </a:r>
            <a:r>
              <a:rPr lang="zh-TW" altLang="en-US" sz="3200" dirty="0"/>
              <a:t>不及物動詞只能用主動 </a:t>
            </a:r>
            <a:r>
              <a:rPr lang="en-US" altLang="zh-TW" sz="3200" dirty="0" err="1"/>
              <a:t>Ving</a:t>
            </a:r>
            <a:r>
              <a:rPr lang="en-US" altLang="zh-TW" sz="3200" dirty="0"/>
              <a:t> </a:t>
            </a:r>
            <a:r>
              <a:rPr lang="zh-TW" altLang="en-US" sz="3200" dirty="0"/>
              <a:t>修飾名詞</a:t>
            </a:r>
          </a:p>
          <a:p>
            <a:r>
              <a:rPr lang="en-US" altLang="zh-TW" sz="3200" dirty="0"/>
              <a:t>the rising price				           </a:t>
            </a:r>
            <a:endParaRPr lang="en-US" altLang="zh-TW" sz="3200" dirty="0" smtClean="0"/>
          </a:p>
          <a:p>
            <a:r>
              <a:rPr lang="en-US" altLang="zh-TW" sz="3200" dirty="0" smtClean="0"/>
              <a:t> </a:t>
            </a:r>
            <a:r>
              <a:rPr lang="en-US" altLang="zh-TW" sz="3200" dirty="0"/>
              <a:t>the existing law		</a:t>
            </a:r>
          </a:p>
          <a:p>
            <a:r>
              <a:rPr lang="en-US" altLang="zh-TW" sz="3200" dirty="0"/>
              <a:t>the remaining balance </a:t>
            </a:r>
            <a:endParaRPr kumimoji="1"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062242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65262"/>
          </a:xfrm>
        </p:spPr>
        <p:txBody>
          <a:bodyPr>
            <a:normAutofit/>
          </a:bodyPr>
          <a:lstStyle/>
          <a:p>
            <a:r>
              <a:rPr lang="en-US" altLang="zh-TW" dirty="0"/>
              <a:t>5. </a:t>
            </a:r>
            <a:r>
              <a:rPr lang="zh-TW" altLang="en-US" dirty="0"/>
              <a:t>表現情緒的動詞分詞要根據修飾的對象是人或物而</a:t>
            </a:r>
            <a:r>
              <a:rPr lang="zh-TW" altLang="en-US" dirty="0" smtClean="0"/>
              <a:t>不同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14400" y="2070100"/>
            <a:ext cx="7772400" cy="3949700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excite</a:t>
            </a:r>
            <a:r>
              <a:rPr lang="en-US" altLang="zh-TW" sz="3200" dirty="0"/>
              <a:t>, interest, surprise, satisfy, disappoint, tire, embarrass, please, fascinate</a:t>
            </a:r>
          </a:p>
          <a:p>
            <a:r>
              <a:rPr lang="en-US" altLang="zh-TW" sz="3200" dirty="0"/>
              <a:t>(1) </a:t>
            </a:r>
            <a:r>
              <a:rPr lang="en-US" altLang="zh-TW" sz="3200" dirty="0" err="1"/>
              <a:t>Vpp</a:t>
            </a:r>
            <a:r>
              <a:rPr lang="zh-TW" altLang="en-US" sz="3200" dirty="0"/>
              <a:t>只修飾人物：</a:t>
            </a:r>
            <a:r>
              <a:rPr lang="en-US" altLang="zh-TW" sz="3200" dirty="0"/>
              <a:t>All the people were </a:t>
            </a:r>
            <a:r>
              <a:rPr lang="en-US" altLang="zh-TW" sz="3200" u="sng" dirty="0"/>
              <a:t>surprised</a:t>
            </a:r>
            <a:r>
              <a:rPr lang="en-US" altLang="zh-TW" sz="3200" dirty="0"/>
              <a:t> at the </a:t>
            </a:r>
            <a:r>
              <a:rPr lang="en-US" altLang="zh-TW" sz="3200" u="sng" dirty="0"/>
              <a:t>surprising result</a:t>
            </a:r>
            <a:r>
              <a:rPr lang="en-US" altLang="zh-TW" sz="3200" dirty="0"/>
              <a:t>.</a:t>
            </a:r>
          </a:p>
          <a:p>
            <a:r>
              <a:rPr lang="en-US" altLang="zh-TW" sz="3200" dirty="0" smtClean="0"/>
              <a:t>(2)</a:t>
            </a:r>
            <a:r>
              <a:rPr lang="en-US" altLang="zh-TW" sz="3200" dirty="0" err="1" smtClean="0"/>
              <a:t>Ving</a:t>
            </a:r>
            <a:r>
              <a:rPr lang="en-US" altLang="zh-TW" sz="3200" dirty="0" smtClean="0"/>
              <a:t> </a:t>
            </a:r>
            <a:r>
              <a:rPr lang="zh-TW" altLang="en-US" sz="3200" dirty="0"/>
              <a:t>修飾事物：</a:t>
            </a:r>
            <a:r>
              <a:rPr lang="en-US" altLang="zh-TW" sz="3200" dirty="0"/>
              <a:t>The result is quiet </a:t>
            </a:r>
            <a:r>
              <a:rPr lang="en-US" altLang="zh-TW" sz="3200" u="sng" dirty="0"/>
              <a:t>disappointing</a:t>
            </a:r>
            <a:r>
              <a:rPr lang="en-US" altLang="zh-TW" sz="3200" dirty="0"/>
              <a:t>. </a:t>
            </a:r>
            <a:endParaRPr kumimoji="1"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641820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69962"/>
          </a:xfrm>
        </p:spPr>
        <p:txBody>
          <a:bodyPr>
            <a:normAutofit/>
          </a:bodyPr>
          <a:lstStyle/>
          <a:p>
            <a:pPr algn="ctr"/>
            <a:r>
              <a:rPr kumimoji="1" lang="zh-TW" altLang="en-US" dirty="0" smtClean="0"/>
              <a:t>分詞位置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zh-TW" sz="3200" dirty="0" smtClean="0"/>
              <a:t>1. </a:t>
            </a:r>
            <a:r>
              <a:rPr kumimoji="1" lang="zh-TW" altLang="en-US" sz="3200" dirty="0" smtClean="0"/>
              <a:t>前面修飾名詞：</a:t>
            </a:r>
            <a:endParaRPr kumimoji="1" lang="en-US" altLang="zh-TW" sz="3200" dirty="0" smtClean="0"/>
          </a:p>
          <a:p>
            <a:r>
              <a:rPr kumimoji="1" lang="en-US" altLang="zh-TW" sz="3200" dirty="0" smtClean="0"/>
              <a:t>Starting pay</a:t>
            </a:r>
          </a:p>
          <a:p>
            <a:r>
              <a:rPr kumimoji="1" lang="en-US" altLang="zh-TW" sz="3200" dirty="0" smtClean="0"/>
              <a:t>Well-balanced nutrition</a:t>
            </a:r>
          </a:p>
          <a:p>
            <a:endParaRPr kumimoji="1" lang="en-US" altLang="zh-TW" sz="3200" dirty="0" smtClean="0"/>
          </a:p>
          <a:p>
            <a:pPr marL="0" indent="0">
              <a:buNone/>
            </a:pPr>
            <a:r>
              <a:rPr kumimoji="1" lang="en-US" altLang="zh-TW" sz="3200" dirty="0" smtClean="0"/>
              <a:t>2. </a:t>
            </a:r>
            <a:r>
              <a:rPr kumimoji="1" lang="zh-TW" altLang="en-US" sz="3200" dirty="0" smtClean="0"/>
              <a:t>後面修飾名詞：</a:t>
            </a:r>
            <a:endParaRPr kumimoji="1" lang="en-US" altLang="zh-TW" sz="3200" dirty="0" smtClean="0"/>
          </a:p>
          <a:p>
            <a:r>
              <a:rPr kumimoji="1" lang="en-US" altLang="zh-TW" sz="3200" dirty="0" smtClean="0"/>
              <a:t>I wrote a letter to a friend </a:t>
            </a:r>
            <a:r>
              <a:rPr kumimoji="1" lang="en-US" altLang="zh-TW" sz="3200" b="1" dirty="0" smtClean="0">
                <a:solidFill>
                  <a:srgbClr val="FF0000"/>
                </a:solidFill>
              </a:rPr>
              <a:t>living</a:t>
            </a:r>
            <a:r>
              <a:rPr kumimoji="1" lang="en-US" altLang="zh-TW" sz="3200" dirty="0" smtClean="0"/>
              <a:t> in N.Y.</a:t>
            </a:r>
          </a:p>
          <a:p>
            <a:r>
              <a:rPr kumimoji="1" lang="en-US" altLang="zh-TW" sz="3200" dirty="0" smtClean="0"/>
              <a:t>Please find the attached file </a:t>
            </a:r>
            <a:r>
              <a:rPr kumimoji="1" lang="en-US" altLang="zh-TW" sz="3200" b="1" dirty="0" smtClean="0">
                <a:solidFill>
                  <a:srgbClr val="FF0000"/>
                </a:solidFill>
              </a:rPr>
              <a:t>called</a:t>
            </a:r>
            <a:r>
              <a:rPr kumimoji="1" lang="en-US" altLang="zh-TW" sz="3200" dirty="0" smtClean="0"/>
              <a:t> “trends”.</a:t>
            </a:r>
            <a:endParaRPr kumimoji="1"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553639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4900" dirty="0" smtClean="0">
                <a:solidFill>
                  <a:srgbClr val="FF0000"/>
                </a:solidFill>
              </a:rPr>
              <a:t>to </a:t>
            </a:r>
            <a:r>
              <a:rPr lang="zh-TW" altLang="en-US" sz="4900" dirty="0">
                <a:solidFill>
                  <a:srgbClr val="FF0000"/>
                </a:solidFill>
              </a:rPr>
              <a:t>＋動名詞的</a:t>
            </a:r>
            <a:r>
              <a:rPr lang="zh-TW" altLang="en-US" sz="4900" dirty="0" smtClean="0">
                <a:solidFill>
                  <a:srgbClr val="FF0000"/>
                </a:solidFill>
              </a:rPr>
              <a:t>慣用語</a:t>
            </a:r>
            <a:endParaRPr kumimoji="1" lang="zh-TW" altLang="en-US" sz="4900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 numCol="1">
            <a:normAutofit/>
          </a:bodyPr>
          <a:lstStyle/>
          <a:p>
            <a:endParaRPr lang="zh-TW" altLang="en-US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		</a:t>
            </a:r>
          </a:p>
          <a:p>
            <a:pPr marL="0" indent="0">
              <a:buNone/>
            </a:pPr>
            <a:r>
              <a:rPr lang="en-US" altLang="zh-TW" dirty="0"/>
              <a:t>				</a:t>
            </a:r>
          </a:p>
          <a:p>
            <a:endParaRPr lang="en-US" altLang="zh-TW" dirty="0"/>
          </a:p>
          <a:p>
            <a:endParaRPr kumimoji="1"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86049"/>
              </p:ext>
            </p:extLst>
          </p:nvPr>
        </p:nvGraphicFramePr>
        <p:xfrm>
          <a:off x="838200" y="1549400"/>
          <a:ext cx="7543800" cy="395228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267200"/>
                <a:gridCol w="3276600"/>
              </a:tblGrid>
              <a:tr h="640096">
                <a:tc>
                  <a:txBody>
                    <a:bodyPr/>
                    <a:lstStyle/>
                    <a:p>
                      <a:pPr algn="l"/>
                      <a:r>
                        <a:rPr lang="en-US" altLang="zh-TW" sz="3200" b="0" dirty="0" smtClean="0"/>
                        <a:t>look forward to</a:t>
                      </a:r>
                      <a:endParaRPr lang="zh-TW" alt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3200" b="0" dirty="0" smtClean="0"/>
                        <a:t>be committed to</a:t>
                      </a:r>
                      <a:endParaRPr lang="zh-TW" altLang="en-US" sz="3200" b="0" dirty="0"/>
                    </a:p>
                  </a:txBody>
                  <a:tcPr/>
                </a:tc>
              </a:tr>
              <a:tr h="640096">
                <a:tc>
                  <a:txBody>
                    <a:bodyPr/>
                    <a:lstStyle/>
                    <a:p>
                      <a:pPr algn="l"/>
                      <a:r>
                        <a:rPr lang="en-US" altLang="zh-TW" sz="3200" b="0" dirty="0" smtClean="0"/>
                        <a:t>object to</a:t>
                      </a:r>
                      <a:endParaRPr lang="zh-TW" alt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3200" b="0" dirty="0" smtClean="0"/>
                        <a:t>be devoted to</a:t>
                      </a:r>
                      <a:endParaRPr lang="zh-TW" altLang="en-US" sz="3200" b="0" dirty="0"/>
                    </a:p>
                  </a:txBody>
                  <a:tcPr/>
                </a:tc>
              </a:tr>
              <a:tr h="751808">
                <a:tc>
                  <a:txBody>
                    <a:bodyPr/>
                    <a:lstStyle/>
                    <a:p>
                      <a:pPr algn="l"/>
                      <a:r>
                        <a:rPr lang="en-US" altLang="zh-TW" sz="3200" b="0" dirty="0" smtClean="0"/>
                        <a:t>be opposed 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0" dirty="0" smtClean="0"/>
                        <a:t>be dedicated to	</a:t>
                      </a:r>
                    </a:p>
                  </a:txBody>
                  <a:tcPr/>
                </a:tc>
              </a:tr>
              <a:tr h="640096">
                <a:tc>
                  <a:txBody>
                    <a:bodyPr/>
                    <a:lstStyle/>
                    <a:p>
                      <a:pPr algn="l"/>
                      <a:r>
                        <a:rPr lang="en-US" altLang="zh-TW" sz="3200" b="0" dirty="0" smtClean="0"/>
                        <a:t>be used to</a:t>
                      </a:r>
                      <a:endParaRPr lang="zh-TW" alt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3200" b="0" dirty="0" smtClean="0"/>
                        <a:t>adjust oneself to</a:t>
                      </a:r>
                      <a:endParaRPr lang="zh-TW" altLang="en-US" sz="3200" b="0" dirty="0"/>
                    </a:p>
                  </a:txBody>
                  <a:tcPr/>
                </a:tc>
              </a:tr>
              <a:tr h="640096">
                <a:tc>
                  <a:txBody>
                    <a:bodyPr/>
                    <a:lstStyle/>
                    <a:p>
                      <a:pPr algn="l"/>
                      <a:r>
                        <a:rPr lang="en-US" altLang="zh-TW" sz="3200" b="1" dirty="0" smtClean="0">
                          <a:solidFill>
                            <a:srgbClr val="FF0000"/>
                          </a:solidFill>
                        </a:rPr>
                        <a:t>get/ be  accustomed to</a:t>
                      </a:r>
                      <a:endParaRPr lang="zh-TW" alt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3200" b="0" dirty="0" smtClean="0"/>
                        <a:t>be subject to</a:t>
                      </a:r>
                      <a:endParaRPr lang="zh-TW" altLang="en-US" sz="3200" b="0" dirty="0"/>
                    </a:p>
                  </a:txBody>
                  <a:tcPr/>
                </a:tc>
              </a:tr>
              <a:tr h="640096">
                <a:tc>
                  <a:txBody>
                    <a:bodyPr/>
                    <a:lstStyle/>
                    <a:p>
                      <a:pPr algn="l"/>
                      <a:r>
                        <a:rPr lang="en-US" altLang="zh-TW" sz="3200" b="0" dirty="0" smtClean="0"/>
                        <a:t>resort to</a:t>
                      </a:r>
                      <a:endParaRPr lang="zh-TW" alt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3200" b="0" dirty="0" smtClean="0"/>
                        <a:t>come close to	</a:t>
                      </a:r>
                      <a:endParaRPr lang="zh-TW" altLang="en-US" sz="32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3796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Equity.thmx</Template>
  <TotalTime>1219</TotalTime>
  <Words>378</Words>
  <Application>Microsoft Macintosh PowerPoint</Application>
  <PresentationFormat>如螢幕大小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Equity</vt:lpstr>
      <vt:lpstr>Test 12</vt:lpstr>
      <vt:lpstr>分詞構句 ：主動</vt:lpstr>
      <vt:lpstr>分詞構句 ：被動</vt:lpstr>
      <vt:lpstr>分詞是由動詞轉用為形容詞的字，和普通的形容詞一樣，可以修飾名詞。</vt:lpstr>
      <vt:lpstr>PowerPoint 簡報</vt:lpstr>
      <vt:lpstr>PowerPoint 簡報</vt:lpstr>
      <vt:lpstr>5. 表現情緒的動詞分詞要根據修飾的對象是人或物而不同</vt:lpstr>
      <vt:lpstr>分詞位置</vt:lpstr>
      <vt:lpstr>  to ＋動名詞的慣用語</vt:lpstr>
      <vt:lpstr>PowerPoint 簡報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分詞構句基本定義</dc:title>
  <dc:creator>apple</dc:creator>
  <cp:lastModifiedBy>Apple Apple</cp:lastModifiedBy>
  <cp:revision>30</cp:revision>
  <cp:lastPrinted>2011-09-02T17:50:12Z</cp:lastPrinted>
  <dcterms:created xsi:type="dcterms:W3CDTF">2011-09-02T17:49:20Z</dcterms:created>
  <dcterms:modified xsi:type="dcterms:W3CDTF">2017-03-03T12:40:38Z</dcterms:modified>
</cp:coreProperties>
</file>