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7" r:id="rId4"/>
    <p:sldId id="268" r:id="rId5"/>
    <p:sldId id="256" r:id="rId6"/>
    <p:sldId id="269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63688" y="1628800"/>
            <a:ext cx="1512168" cy="1368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260648"/>
            <a:ext cx="1512168" cy="1368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188640"/>
            <a:ext cx="55707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打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</a:t>
            </a:r>
            <a:endParaRPr lang="en-US" altLang="zh-TW" sz="9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假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韓國語</a:t>
            </a:r>
            <a:endParaRPr lang="en-US" altLang="zh-TW" sz="9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 descr="http://chinese.visitkoreayear.com/_upload/contents_files/kal_1(1).jpg"/>
          <p:cNvPicPr>
            <a:picLocks noChangeAspect="1" noChangeArrowheads="1"/>
          </p:cNvPicPr>
          <p:nvPr/>
        </p:nvPicPr>
        <p:blipFill>
          <a:blip r:embed="rId2" cstate="print"/>
          <a:srcRect t="24160"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3347864" y="169209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第六回：找工作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67544" y="188640"/>
            <a:ext cx="1538883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補充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755576" y="2852936"/>
            <a:ext cx="7848872" cy="3779758"/>
          </a:xfrm>
          <a:prstGeom prst="wedgeRoundRectCallout">
            <a:avLst>
              <a:gd name="adj1" fmla="val -36320"/>
              <a:gd name="adj2" fmla="val -6688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履歷書其實按照一般在台灣求職的方式寫就可以了，要特別加註的是「簽證的有效日期」，因為大部分的雇主當然不希望辛苦把你訓練好，而你卻要離開的情況。內容則要依照自己的經歷跟能力去寫，像是如果想找餐廳的打工，就要寫自己在台灣的餐廳服務經驗，其他領域也是以此類推。並且履歷書最好是一目了然的條列式，多餘的部分可以刪除，像是小學國中學歷可以不用寫。自傳則是讓你有更多機會推銷自己，就算沒有太多相關經歷，也可以表達自己努力的個性或是寫自己會用心工作。所以履歷書跟自傳不是一種內容到處發就可以的。</a:t>
            </a:r>
          </a:p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    另外，一般亞洲的求職履歷很常要求附上照片，雖然韓國政府已經禁止這個行為，不過還是多少會有這種情形，在這邊的建議是如果你認為自己的樣貌適合你想應徵的行業，可以附上你端莊的照片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笑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。</a:t>
            </a:r>
          </a:p>
        </p:txBody>
      </p:sp>
      <p:pic>
        <p:nvPicPr>
          <p:cNvPr id="2050" name="Picture 2" descr="http://api.ning.com/files/eiC0hTlxr2LQTsvRxAELLTZ6zC4PU8adagEAZZGt7qJwb7oB7UjfaAL3KpRDwQyeEEaOOkRYw1A*UmKrM36r*mbvC3CyJG8U/140130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4608512" cy="218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6689" b="24744"/>
          <a:stretch>
            <a:fillRect/>
          </a:stretch>
        </p:blipFill>
        <p:spPr bwMode="auto">
          <a:xfrm>
            <a:off x="1403648" y="1484784"/>
            <a:ext cx="7560840" cy="1368152"/>
          </a:xfrm>
          <a:prstGeom prst="rect">
            <a:avLst/>
          </a:prstGeom>
          <a:noFill/>
        </p:spPr>
      </p:pic>
      <p:sp>
        <p:nvSpPr>
          <p:cNvPr id="38" name="矩形 37"/>
          <p:cNvSpPr/>
          <p:nvPr/>
        </p:nvSpPr>
        <p:spPr>
          <a:xfrm>
            <a:off x="2051720" y="1713582"/>
            <a:ext cx="676875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안녕하세요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밖에 구인광고를 보고 들어왔는데요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혹시 아직 사람을 뽑나요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你好，我看到外面有徵人廣告才進來的，請問現在還在徵人嗎？</a:t>
            </a:r>
          </a:p>
        </p:txBody>
      </p:sp>
      <p:sp>
        <p:nvSpPr>
          <p:cNvPr id="39" name="矩形 38"/>
          <p:cNvSpPr/>
          <p:nvPr/>
        </p:nvSpPr>
        <p:spPr>
          <a:xfrm>
            <a:off x="1763688" y="126876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3419872" y="3284984"/>
            <a:ext cx="3816420" cy="1080120"/>
          </a:xfrm>
          <a:prstGeom prst="rect">
            <a:avLst/>
          </a:prstGeom>
          <a:noFill/>
        </p:spPr>
      </p:pic>
      <p:sp>
        <p:nvSpPr>
          <p:cNvPr id="43" name="矩形 42"/>
          <p:cNvSpPr/>
          <p:nvPr/>
        </p:nvSpPr>
        <p:spPr>
          <a:xfrm>
            <a:off x="3635896" y="3501008"/>
            <a:ext cx="33123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아 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이력서 갖고 왔어요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啊 是的，請問帶履歷來了嗎？</a:t>
            </a:r>
          </a:p>
        </p:txBody>
      </p:sp>
      <p:pic>
        <p:nvPicPr>
          <p:cNvPr id="4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807" r="6627" b="24744"/>
          <a:stretch>
            <a:fillRect/>
          </a:stretch>
        </p:blipFill>
        <p:spPr bwMode="auto">
          <a:xfrm>
            <a:off x="1547664" y="5013176"/>
            <a:ext cx="3312368" cy="864096"/>
          </a:xfrm>
          <a:prstGeom prst="rect">
            <a:avLst/>
          </a:prstGeom>
          <a:noFill/>
        </p:spPr>
      </p:pic>
      <p:sp>
        <p:nvSpPr>
          <p:cNvPr id="47" name="矩形 46"/>
          <p:cNvSpPr/>
          <p:nvPr/>
        </p:nvSpPr>
        <p:spPr>
          <a:xfrm>
            <a:off x="1835696" y="5085184"/>
            <a:ext cx="28803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여기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有的，在這裡。</a:t>
            </a:r>
          </a:p>
        </p:txBody>
      </p:sp>
      <p:sp>
        <p:nvSpPr>
          <p:cNvPr id="55" name="矩形 54"/>
          <p:cNvSpPr/>
          <p:nvPr/>
        </p:nvSpPr>
        <p:spPr>
          <a:xfrm>
            <a:off x="1619672" y="472514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sp>
        <p:nvSpPr>
          <p:cNvPr id="56" name="五邊形 55"/>
          <p:cNvSpPr/>
          <p:nvPr/>
        </p:nvSpPr>
        <p:spPr>
          <a:xfrm rot="10800000">
            <a:off x="323528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1560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39752" y="12573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매니저 없는 상황經理不在的情況</a:t>
            </a:r>
          </a:p>
          <a:p>
            <a:endParaRPr lang="ko-KR" alt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42" name="Picture 2" descr="https://encrypted-tbn2.gstatic.com/images?q=tbn:ANd9GcRN4sq2RNDQFC1VxnbG09kjNWZZ6b-Q-yBq6GTYBwUh8UinE0BS"/>
          <p:cNvPicPr>
            <a:picLocks noChangeAspect="1" noChangeArrowheads="1"/>
          </p:cNvPicPr>
          <p:nvPr/>
        </p:nvPicPr>
        <p:blipFill>
          <a:blip r:embed="rId3" cstate="print"/>
          <a:srcRect l="20358" t="4651" b="30233"/>
          <a:stretch>
            <a:fillRect/>
          </a:stretch>
        </p:blipFill>
        <p:spPr bwMode="auto">
          <a:xfrm>
            <a:off x="7236296" y="3140968"/>
            <a:ext cx="1440160" cy="1375622"/>
          </a:xfrm>
          <a:prstGeom prst="rect">
            <a:avLst/>
          </a:prstGeom>
          <a:noFill/>
        </p:spPr>
      </p:pic>
      <p:pic>
        <p:nvPicPr>
          <p:cNvPr id="31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251520" y="1556792"/>
            <a:ext cx="1224136" cy="1165860"/>
          </a:xfrm>
          <a:prstGeom prst="rect">
            <a:avLst/>
          </a:prstGeom>
          <a:noFill/>
        </p:spPr>
      </p:pic>
      <p:pic>
        <p:nvPicPr>
          <p:cNvPr id="34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323528" y="4725144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251520" y="836712"/>
            <a:ext cx="7399508" cy="1944216"/>
          </a:xfrm>
          <a:prstGeom prst="rect">
            <a:avLst/>
          </a:prstGeom>
          <a:noFill/>
        </p:spPr>
      </p:pic>
      <p:pic>
        <p:nvPicPr>
          <p:cNvPr id="4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807" r="6627" b="24744"/>
          <a:stretch>
            <a:fillRect/>
          </a:stretch>
        </p:blipFill>
        <p:spPr bwMode="auto">
          <a:xfrm>
            <a:off x="1547664" y="3501008"/>
            <a:ext cx="2592288" cy="864096"/>
          </a:xfrm>
          <a:prstGeom prst="rect">
            <a:avLst/>
          </a:prstGeom>
          <a:noFill/>
        </p:spPr>
      </p:pic>
      <p:sp>
        <p:nvSpPr>
          <p:cNvPr id="47" name="矩形 46"/>
          <p:cNvSpPr/>
          <p:nvPr/>
        </p:nvSpPr>
        <p:spPr>
          <a:xfrm>
            <a:off x="1763688" y="3573016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好，謝謝。</a:t>
            </a:r>
          </a:p>
        </p:txBody>
      </p:sp>
      <p:sp>
        <p:nvSpPr>
          <p:cNvPr id="55" name="矩形 54"/>
          <p:cNvSpPr/>
          <p:nvPr/>
        </p:nvSpPr>
        <p:spPr>
          <a:xfrm>
            <a:off x="1619672" y="321297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sp>
        <p:nvSpPr>
          <p:cNvPr id="56" name="五邊形 55"/>
          <p:cNvSpPr/>
          <p:nvPr/>
        </p:nvSpPr>
        <p:spPr>
          <a:xfrm rot="10800000">
            <a:off x="323528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1560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31" name="Picture 2" descr="http://www.kofan.com/tw/files/2013/11/image_thumb1.png"/>
          <p:cNvPicPr>
            <a:picLocks noChangeAspect="1" noChangeArrowheads="1"/>
          </p:cNvPicPr>
          <p:nvPr/>
        </p:nvPicPr>
        <p:blipFill>
          <a:blip r:embed="rId3" cstate="print"/>
          <a:srcRect l="13310" t="7149" r="21473" b="10640"/>
          <a:stretch>
            <a:fillRect/>
          </a:stretch>
        </p:blipFill>
        <p:spPr bwMode="auto">
          <a:xfrm>
            <a:off x="7596336" y="1052736"/>
            <a:ext cx="1150563" cy="1080120"/>
          </a:xfrm>
          <a:prstGeom prst="rect">
            <a:avLst/>
          </a:prstGeom>
          <a:noFill/>
        </p:spPr>
      </p:pic>
      <p:sp>
        <p:nvSpPr>
          <p:cNvPr id="33" name="矩形 32"/>
          <p:cNvSpPr/>
          <p:nvPr/>
        </p:nvSpPr>
        <p:spPr>
          <a:xfrm>
            <a:off x="2339752" y="12573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매니저 없는 상황經理不在的情況</a:t>
            </a:r>
          </a:p>
          <a:p>
            <a:endParaRPr lang="ko-KR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9552" y="1268760"/>
            <a:ext cx="65527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저희 매니저 지금 없으니까 매니저 오면 이력서 전달해드릴게요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차 후에 전화로 연락하겠습니다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我們經理現在不在，等他來了會把履歷交給他。以後將用電話聯絡你。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erinhassanzadeh.com/wp-content/uploads/2014/11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20888"/>
            <a:ext cx="4032448" cy="4032448"/>
          </a:xfrm>
          <a:prstGeom prst="rect">
            <a:avLst/>
          </a:prstGeom>
          <a:noFill/>
        </p:spPr>
      </p:pic>
      <p:pic>
        <p:nvPicPr>
          <p:cNvPr id="34" name="Picture 2" descr="https://encrypted-tbn2.gstatic.com/images?q=tbn:ANd9GcRN4sq2RNDQFC1VxnbG09kjNWZZ6b-Q-yBq6GTYBwUh8UinE0BS"/>
          <p:cNvPicPr>
            <a:picLocks noChangeAspect="1" noChangeArrowheads="1"/>
          </p:cNvPicPr>
          <p:nvPr/>
        </p:nvPicPr>
        <p:blipFill>
          <a:blip r:embed="rId5" cstate="print"/>
          <a:srcRect l="20358" t="4651" b="30233"/>
          <a:stretch>
            <a:fillRect/>
          </a:stretch>
        </p:blipFill>
        <p:spPr bwMode="auto">
          <a:xfrm>
            <a:off x="7524328" y="980728"/>
            <a:ext cx="1440160" cy="1375622"/>
          </a:xfrm>
          <a:prstGeom prst="rect">
            <a:avLst/>
          </a:prstGeom>
          <a:noFill/>
        </p:spPr>
      </p:pic>
      <p:pic>
        <p:nvPicPr>
          <p:cNvPr id="35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6" cstate="print"/>
          <a:srcRect r="40938"/>
          <a:stretch>
            <a:fillRect/>
          </a:stretch>
        </p:blipFill>
        <p:spPr bwMode="auto">
          <a:xfrm>
            <a:off x="251520" y="3212976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6689" b="24744"/>
          <a:stretch>
            <a:fillRect/>
          </a:stretch>
        </p:blipFill>
        <p:spPr bwMode="auto">
          <a:xfrm>
            <a:off x="1403648" y="1484784"/>
            <a:ext cx="7560840" cy="1368152"/>
          </a:xfrm>
          <a:prstGeom prst="rect">
            <a:avLst/>
          </a:prstGeom>
          <a:noFill/>
        </p:spPr>
      </p:pic>
      <p:sp>
        <p:nvSpPr>
          <p:cNvPr id="38" name="矩形 37"/>
          <p:cNvSpPr/>
          <p:nvPr/>
        </p:nvSpPr>
        <p:spPr>
          <a:xfrm>
            <a:off x="2051720" y="1713582"/>
            <a:ext cx="676875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안녕하세요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밖에 구인광고를 보고 들어왔는데요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혹시 아직 사람을 뽑나요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你好，我看到外面有徵人廣告才進來的，請問現在還在徵人嗎？</a:t>
            </a:r>
          </a:p>
        </p:txBody>
      </p:sp>
      <p:sp>
        <p:nvSpPr>
          <p:cNvPr id="39" name="矩形 38"/>
          <p:cNvSpPr/>
          <p:nvPr/>
        </p:nvSpPr>
        <p:spPr>
          <a:xfrm>
            <a:off x="1763688" y="126876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3419872" y="3284984"/>
            <a:ext cx="3816420" cy="1080120"/>
          </a:xfrm>
          <a:prstGeom prst="rect">
            <a:avLst/>
          </a:prstGeom>
          <a:noFill/>
        </p:spPr>
      </p:pic>
      <p:sp>
        <p:nvSpPr>
          <p:cNvPr id="43" name="矩形 42"/>
          <p:cNvSpPr/>
          <p:nvPr/>
        </p:nvSpPr>
        <p:spPr>
          <a:xfrm>
            <a:off x="3635896" y="3501008"/>
            <a:ext cx="33123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아 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이력서 갖고 왔어요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啊 是的，請問帶履歷來了嗎？</a:t>
            </a:r>
          </a:p>
        </p:txBody>
      </p:sp>
      <p:pic>
        <p:nvPicPr>
          <p:cNvPr id="4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807" r="6627" b="24744"/>
          <a:stretch>
            <a:fillRect/>
          </a:stretch>
        </p:blipFill>
        <p:spPr bwMode="auto">
          <a:xfrm>
            <a:off x="1547664" y="5013176"/>
            <a:ext cx="3312368" cy="864096"/>
          </a:xfrm>
          <a:prstGeom prst="rect">
            <a:avLst/>
          </a:prstGeom>
          <a:noFill/>
        </p:spPr>
      </p:pic>
      <p:sp>
        <p:nvSpPr>
          <p:cNvPr id="47" name="矩形 46"/>
          <p:cNvSpPr/>
          <p:nvPr/>
        </p:nvSpPr>
        <p:spPr>
          <a:xfrm>
            <a:off x="1835696" y="5085184"/>
            <a:ext cx="28803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여기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有的，在這裡。</a:t>
            </a:r>
          </a:p>
        </p:txBody>
      </p:sp>
      <p:sp>
        <p:nvSpPr>
          <p:cNvPr id="55" name="矩形 54"/>
          <p:cNvSpPr/>
          <p:nvPr/>
        </p:nvSpPr>
        <p:spPr>
          <a:xfrm>
            <a:off x="1619672" y="472514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sp>
        <p:nvSpPr>
          <p:cNvPr id="56" name="五邊形 55"/>
          <p:cNvSpPr/>
          <p:nvPr/>
        </p:nvSpPr>
        <p:spPr>
          <a:xfrm rot="10800000">
            <a:off x="179513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467544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31" name="Picture 2" descr="http://www.kofan.com/tw/files/2013/11/image_thumb1.png"/>
          <p:cNvPicPr>
            <a:picLocks noChangeAspect="1" noChangeArrowheads="1"/>
          </p:cNvPicPr>
          <p:nvPr/>
        </p:nvPicPr>
        <p:blipFill>
          <a:blip r:embed="rId3" cstate="print"/>
          <a:srcRect l="13310" t="7149" r="21473" b="10640"/>
          <a:stretch>
            <a:fillRect/>
          </a:stretch>
        </p:blipFill>
        <p:spPr bwMode="auto">
          <a:xfrm>
            <a:off x="7308304" y="3284984"/>
            <a:ext cx="1150563" cy="1080120"/>
          </a:xfrm>
          <a:prstGeom prst="rect">
            <a:avLst/>
          </a:prstGeom>
          <a:noFill/>
        </p:spPr>
      </p:pic>
      <p:sp>
        <p:nvSpPr>
          <p:cNvPr id="34" name="矩形 33"/>
          <p:cNvSpPr/>
          <p:nvPr/>
        </p:nvSpPr>
        <p:spPr>
          <a:xfrm>
            <a:off x="1475656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사장이나 매니저 직접 만나는 상황直接遇到老闆或經理的情況</a:t>
            </a:r>
          </a:p>
          <a:p>
            <a:endParaRPr lang="ko-KR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35" name="Picture 2" descr="https://encrypted-tbn2.gstatic.com/images?q=tbn:ANd9GcRN4sq2RNDQFC1VxnbG09kjNWZZ6b-Q-yBq6GTYBwUh8UinE0BS"/>
          <p:cNvPicPr>
            <a:picLocks noChangeAspect="1" noChangeArrowheads="1"/>
          </p:cNvPicPr>
          <p:nvPr/>
        </p:nvPicPr>
        <p:blipFill>
          <a:blip r:embed="rId4" cstate="print"/>
          <a:srcRect l="20358" t="4651" b="30233"/>
          <a:stretch>
            <a:fillRect/>
          </a:stretch>
        </p:blipFill>
        <p:spPr bwMode="auto">
          <a:xfrm>
            <a:off x="7236296" y="3140968"/>
            <a:ext cx="1440160" cy="1375622"/>
          </a:xfrm>
          <a:prstGeom prst="rect">
            <a:avLst/>
          </a:prstGeom>
          <a:noFill/>
        </p:spPr>
      </p:pic>
      <p:pic>
        <p:nvPicPr>
          <p:cNvPr id="33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5" cstate="print"/>
          <a:srcRect r="40938"/>
          <a:stretch>
            <a:fillRect/>
          </a:stretch>
        </p:blipFill>
        <p:spPr bwMode="auto">
          <a:xfrm>
            <a:off x="323528" y="1556792"/>
            <a:ext cx="1224136" cy="1165860"/>
          </a:xfrm>
          <a:prstGeom prst="rect">
            <a:avLst/>
          </a:prstGeom>
          <a:noFill/>
        </p:spPr>
      </p:pic>
      <p:pic>
        <p:nvPicPr>
          <p:cNvPr id="36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5" cstate="print"/>
          <a:srcRect r="40938"/>
          <a:stretch>
            <a:fillRect/>
          </a:stretch>
        </p:blipFill>
        <p:spPr bwMode="auto">
          <a:xfrm>
            <a:off x="251520" y="4653136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b="24744"/>
          <a:stretch>
            <a:fillRect/>
          </a:stretch>
        </p:blipFill>
        <p:spPr bwMode="auto">
          <a:xfrm>
            <a:off x="1619672" y="980728"/>
            <a:ext cx="7524328" cy="2232248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1475656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사장이나 매니저 직접 만나는 상황直接遇到老闆或經理的情況</a:t>
            </a:r>
          </a:p>
          <a:p>
            <a:endParaRPr lang="ko-KR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23728" y="1196752"/>
            <a:ext cx="626469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워홀비자로 왔구나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뽑히면 얼마나 할 수 있어요</a:t>
            </a:r>
            <a:r>
              <a:rPr lang="en-US" altLang="ko-KR" dirty="0" smtClean="0"/>
              <a:t>? </a:t>
            </a:r>
            <a:r>
              <a:rPr lang="ko-KR" altLang="en-US" dirty="0" smtClean="0"/>
              <a:t>왜냐하면 저희가 일 할 수 있게 교육을 다 한 후에 떠나버리면 저희도 곤란할거예요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是用打工度假簽證來的阿，被錄取的話能做多久呢？因為我們把你訓練到能夠工作之後，就那樣走掉的話，我們會很為難的。</a:t>
            </a:r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179512" y="3068960"/>
            <a:ext cx="7056779" cy="1656184"/>
          </a:xfrm>
          <a:prstGeom prst="rect">
            <a:avLst/>
          </a:prstGeom>
          <a:noFill/>
        </p:spPr>
      </p:pic>
      <p:grpSp>
        <p:nvGrpSpPr>
          <p:cNvPr id="49" name="群組 48"/>
          <p:cNvGrpSpPr/>
          <p:nvPr/>
        </p:nvGrpSpPr>
        <p:grpSpPr>
          <a:xfrm>
            <a:off x="2051720" y="4797152"/>
            <a:ext cx="6264696" cy="1152129"/>
            <a:chOff x="1475656" y="3368852"/>
            <a:chExt cx="5849971" cy="996252"/>
          </a:xfrm>
        </p:grpSpPr>
        <p:pic>
          <p:nvPicPr>
            <p:cNvPr id="46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b="24744"/>
            <a:stretch>
              <a:fillRect/>
            </a:stretch>
          </p:blipFill>
          <p:spPr bwMode="auto">
            <a:xfrm>
              <a:off x="1475656" y="3368852"/>
              <a:ext cx="5849971" cy="996252"/>
            </a:xfrm>
            <a:prstGeom prst="rect">
              <a:avLst/>
            </a:prstGeom>
            <a:noFill/>
          </p:spPr>
        </p:pic>
        <p:sp>
          <p:nvSpPr>
            <p:cNvPr id="48" name="矩形 47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56" name="五邊形 55"/>
          <p:cNvSpPr/>
          <p:nvPr/>
        </p:nvSpPr>
        <p:spPr>
          <a:xfrm rot="10800000">
            <a:off x="179513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479034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kofan.com/tw/files/2013/11/image_thumb1.png"/>
          <p:cNvPicPr>
            <a:picLocks noChangeAspect="1" noChangeArrowheads="1"/>
          </p:cNvPicPr>
          <p:nvPr/>
        </p:nvPicPr>
        <p:blipFill>
          <a:blip r:embed="rId3" cstate="print"/>
          <a:srcRect l="13310" t="7149" r="21473" b="10640"/>
          <a:stretch>
            <a:fillRect/>
          </a:stretch>
        </p:blipFill>
        <p:spPr bwMode="auto">
          <a:xfrm>
            <a:off x="395536" y="1052736"/>
            <a:ext cx="1150563" cy="1080120"/>
          </a:xfrm>
          <a:prstGeom prst="rect">
            <a:avLst/>
          </a:prstGeom>
          <a:noFill/>
        </p:spPr>
      </p:pic>
      <p:sp>
        <p:nvSpPr>
          <p:cNvPr id="40" name="矩形 39"/>
          <p:cNvSpPr/>
          <p:nvPr/>
        </p:nvSpPr>
        <p:spPr>
          <a:xfrm>
            <a:off x="539552" y="3380799"/>
            <a:ext cx="612068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제가 온 지 한 </a:t>
            </a:r>
            <a:r>
              <a:rPr lang="en-US" altLang="ko-KR" dirty="0" smtClean="0"/>
              <a:t>3</a:t>
            </a:r>
            <a:r>
              <a:rPr lang="ko-KR" altLang="en-US" dirty="0" smtClean="0"/>
              <a:t>주 됐으니까 비자 기간은 </a:t>
            </a:r>
            <a:r>
              <a:rPr lang="en-US" altLang="ko-KR" dirty="0" smtClean="0"/>
              <a:t>11</a:t>
            </a:r>
            <a:r>
              <a:rPr lang="ko-KR" altLang="en-US" dirty="0" smtClean="0"/>
              <a:t>개월 남았어요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뽑히면 일할 수 있을 만큼 일 할거예요</a:t>
            </a:r>
            <a:r>
              <a:rPr lang="en-US" altLang="ko-KR" dirty="0" smtClean="0"/>
              <a:t>.  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我來到這裡已過了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週，所以簽證還剩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個月，錄取我的話，</a:t>
            </a:r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我能做到什麼時候就會一直做的。</a:t>
            </a:r>
          </a:p>
        </p:txBody>
      </p:sp>
      <p:pic>
        <p:nvPicPr>
          <p:cNvPr id="42" name="Picture 2" descr="http://www.kofan.com/tw/files/2013/11/image_thumb1.png"/>
          <p:cNvPicPr>
            <a:picLocks noChangeAspect="1" noChangeArrowheads="1"/>
          </p:cNvPicPr>
          <p:nvPr/>
        </p:nvPicPr>
        <p:blipFill>
          <a:blip r:embed="rId3" cstate="print"/>
          <a:srcRect l="13310" t="7149" r="21473" b="10640"/>
          <a:stretch>
            <a:fillRect/>
          </a:stretch>
        </p:blipFill>
        <p:spPr bwMode="auto">
          <a:xfrm>
            <a:off x="827584" y="4869160"/>
            <a:ext cx="1150563" cy="1080120"/>
          </a:xfrm>
          <a:prstGeom prst="rect">
            <a:avLst/>
          </a:prstGeom>
          <a:noFill/>
        </p:spPr>
      </p:pic>
      <p:sp>
        <p:nvSpPr>
          <p:cNvPr id="43" name="矩形 42"/>
          <p:cNvSpPr/>
          <p:nvPr/>
        </p:nvSpPr>
        <p:spPr>
          <a:xfrm>
            <a:off x="2483768" y="5085184"/>
            <a:ext cx="51125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그럼 이번 주 수요일부터 바로 일 할 수 있나요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那麼本週三開始能馬上開始工作嗎？</a:t>
            </a:r>
          </a:p>
        </p:txBody>
      </p:sp>
      <p:pic>
        <p:nvPicPr>
          <p:cNvPr id="31" name="Picture 2" descr="https://encrypted-tbn2.gstatic.com/images?q=tbn:ANd9GcRN4sq2RNDQFC1VxnbG09kjNWZZ6b-Q-yBq6GTYBwUh8UinE0BS"/>
          <p:cNvPicPr>
            <a:picLocks noChangeAspect="1" noChangeArrowheads="1"/>
          </p:cNvPicPr>
          <p:nvPr/>
        </p:nvPicPr>
        <p:blipFill>
          <a:blip r:embed="rId4" cstate="print"/>
          <a:srcRect l="20358" t="4651" b="30233"/>
          <a:stretch>
            <a:fillRect/>
          </a:stretch>
        </p:blipFill>
        <p:spPr bwMode="auto">
          <a:xfrm>
            <a:off x="251520" y="908720"/>
            <a:ext cx="1440160" cy="1375622"/>
          </a:xfrm>
          <a:prstGeom prst="rect">
            <a:avLst/>
          </a:prstGeom>
          <a:noFill/>
        </p:spPr>
      </p:pic>
      <p:pic>
        <p:nvPicPr>
          <p:cNvPr id="33" name="Picture 2" descr="https://encrypted-tbn2.gstatic.com/images?q=tbn:ANd9GcRN4sq2RNDQFC1VxnbG09kjNWZZ6b-Q-yBq6GTYBwUh8UinE0BS"/>
          <p:cNvPicPr>
            <a:picLocks noChangeAspect="1" noChangeArrowheads="1"/>
          </p:cNvPicPr>
          <p:nvPr/>
        </p:nvPicPr>
        <p:blipFill>
          <a:blip r:embed="rId4" cstate="print"/>
          <a:srcRect l="20358" t="4651" b="30233"/>
          <a:stretch>
            <a:fillRect/>
          </a:stretch>
        </p:blipFill>
        <p:spPr bwMode="auto">
          <a:xfrm>
            <a:off x="683568" y="4653136"/>
            <a:ext cx="1440160" cy="1375622"/>
          </a:xfrm>
          <a:prstGeom prst="rect">
            <a:avLst/>
          </a:prstGeom>
          <a:noFill/>
        </p:spPr>
      </p:pic>
      <p:pic>
        <p:nvPicPr>
          <p:cNvPr id="34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5" cstate="print"/>
          <a:srcRect r="40938"/>
          <a:stretch>
            <a:fillRect/>
          </a:stretch>
        </p:blipFill>
        <p:spPr bwMode="auto">
          <a:xfrm>
            <a:off x="7308304" y="3356992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6689" b="24744"/>
          <a:stretch>
            <a:fillRect/>
          </a:stretch>
        </p:blipFill>
        <p:spPr bwMode="auto">
          <a:xfrm>
            <a:off x="1583160" y="1196752"/>
            <a:ext cx="5077072" cy="1080120"/>
          </a:xfrm>
          <a:prstGeom prst="rect">
            <a:avLst/>
          </a:prstGeom>
          <a:noFill/>
        </p:spPr>
      </p:pic>
      <p:sp>
        <p:nvSpPr>
          <p:cNvPr id="38" name="矩形 37"/>
          <p:cNvSpPr/>
          <p:nvPr/>
        </p:nvSpPr>
        <p:spPr>
          <a:xfrm>
            <a:off x="2051720" y="1412776"/>
            <a:ext cx="43204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실례합니다만 임금은 어떻게 되나요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/>
              <a:t>可以的，不好意思能請問薪水怎麼算嗎？</a:t>
            </a:r>
          </a:p>
        </p:txBody>
      </p:sp>
      <p:sp>
        <p:nvSpPr>
          <p:cNvPr id="39" name="矩形 38"/>
          <p:cNvSpPr/>
          <p:nvPr/>
        </p:nvSpPr>
        <p:spPr>
          <a:xfrm>
            <a:off x="1763688" y="90872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179513" y="2492896"/>
            <a:ext cx="7309312" cy="1872208"/>
          </a:xfrm>
          <a:prstGeom prst="rect">
            <a:avLst/>
          </a:prstGeom>
          <a:noFill/>
        </p:spPr>
      </p:pic>
      <p:sp>
        <p:nvSpPr>
          <p:cNvPr id="43" name="矩形 42"/>
          <p:cNvSpPr/>
          <p:nvPr/>
        </p:nvSpPr>
        <p:spPr>
          <a:xfrm>
            <a:off x="467544" y="2852936"/>
            <a:ext cx="64807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시급 </a:t>
            </a:r>
            <a:r>
              <a:rPr lang="en-US" altLang="ko-KR" dirty="0" smtClean="0"/>
              <a:t>5500</a:t>
            </a:r>
            <a:r>
              <a:rPr lang="ko-KR" altLang="en-US" dirty="0" smtClean="0"/>
              <a:t>원이고 매월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일에 계산하고 계좌로 보내드릴게요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계좌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비자 정보 및 개인 정보 등 정리해서 주세요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時薪是</a:t>
            </a:r>
            <a:r>
              <a:rPr lang="en-US" altLang="ko-KR" dirty="0" smtClean="0"/>
              <a:t>5500</a:t>
            </a:r>
            <a:r>
              <a:rPr lang="ko-KR" altLang="en-US" dirty="0" smtClean="0"/>
              <a:t>元，每月</a:t>
            </a:r>
            <a:r>
              <a:rPr lang="en-US" altLang="ko-KR" dirty="0" smtClean="0"/>
              <a:t>5</a:t>
            </a:r>
            <a:r>
              <a:rPr lang="ko-KR" altLang="en-US" dirty="0" smtClean="0"/>
              <a:t>號結算之後將匯到你的帳戶裡，所以帳號資料、簽證資料等等所需的個人資料，都請整理給我。</a:t>
            </a:r>
          </a:p>
        </p:txBody>
      </p:sp>
      <p:pic>
        <p:nvPicPr>
          <p:cNvPr id="4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807" r="6627" b="24744"/>
          <a:stretch>
            <a:fillRect/>
          </a:stretch>
        </p:blipFill>
        <p:spPr bwMode="auto">
          <a:xfrm>
            <a:off x="1763688" y="4725144"/>
            <a:ext cx="6768752" cy="1296144"/>
          </a:xfrm>
          <a:prstGeom prst="rect">
            <a:avLst/>
          </a:prstGeom>
          <a:noFill/>
        </p:spPr>
      </p:pic>
      <p:sp>
        <p:nvSpPr>
          <p:cNvPr id="47" name="矩形 46"/>
          <p:cNvSpPr/>
          <p:nvPr/>
        </p:nvSpPr>
        <p:spPr>
          <a:xfrm>
            <a:off x="2339752" y="4881934"/>
            <a:ext cx="590465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알겠습니다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그럼 수요일에 다시 올게요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열심히 일 하겠습니다</a:t>
            </a:r>
            <a:r>
              <a:rPr lang="en-US" altLang="ko-KR" dirty="0" smtClean="0"/>
              <a:t>!</a:t>
            </a:r>
            <a:endParaRPr lang="ko-KR" altLang="en-US" dirty="0" smtClean="0"/>
          </a:p>
          <a:p>
            <a:r>
              <a:rPr lang="ko-KR" altLang="en-US" dirty="0" smtClean="0"/>
              <a:t>好的，我了解了。那麼週三會再來的，我會努力工作的！</a:t>
            </a:r>
          </a:p>
        </p:txBody>
      </p:sp>
      <p:sp>
        <p:nvSpPr>
          <p:cNvPr id="55" name="矩形 54"/>
          <p:cNvSpPr/>
          <p:nvPr/>
        </p:nvSpPr>
        <p:spPr>
          <a:xfrm>
            <a:off x="1907704" y="4437112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sp>
        <p:nvSpPr>
          <p:cNvPr id="56" name="五邊形 55"/>
          <p:cNvSpPr/>
          <p:nvPr/>
        </p:nvSpPr>
        <p:spPr>
          <a:xfrm rot="10800000">
            <a:off x="179513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467544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31" name="Picture 2" descr="http://www.kofan.com/tw/files/2013/11/image_thumb1.png"/>
          <p:cNvPicPr>
            <a:picLocks noChangeAspect="1" noChangeArrowheads="1"/>
          </p:cNvPicPr>
          <p:nvPr/>
        </p:nvPicPr>
        <p:blipFill>
          <a:blip r:embed="rId3" cstate="print"/>
          <a:srcRect l="13310" t="7149" r="21473" b="10640"/>
          <a:stretch>
            <a:fillRect/>
          </a:stretch>
        </p:blipFill>
        <p:spPr bwMode="auto">
          <a:xfrm>
            <a:off x="7524328" y="2996952"/>
            <a:ext cx="1150563" cy="1080120"/>
          </a:xfrm>
          <a:prstGeom prst="rect">
            <a:avLst/>
          </a:prstGeom>
          <a:noFill/>
        </p:spPr>
      </p:pic>
      <p:sp>
        <p:nvSpPr>
          <p:cNvPr id="34" name="矩形 33"/>
          <p:cNvSpPr/>
          <p:nvPr/>
        </p:nvSpPr>
        <p:spPr>
          <a:xfrm>
            <a:off x="1475656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사장이나 매니저 직접 만나는 상황直接遇到老闆或經理的情況</a:t>
            </a:r>
          </a:p>
          <a:p>
            <a:endParaRPr lang="ko-KR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33" name="Picture 2" descr="https://encrypted-tbn2.gstatic.com/images?q=tbn:ANd9GcRN4sq2RNDQFC1VxnbG09kjNWZZ6b-Q-yBq6GTYBwUh8UinE0BS"/>
          <p:cNvPicPr>
            <a:picLocks noChangeAspect="1" noChangeArrowheads="1"/>
          </p:cNvPicPr>
          <p:nvPr/>
        </p:nvPicPr>
        <p:blipFill>
          <a:blip r:embed="rId4" cstate="print"/>
          <a:srcRect l="20358" t="4651" b="30233"/>
          <a:stretch>
            <a:fillRect/>
          </a:stretch>
        </p:blipFill>
        <p:spPr bwMode="auto">
          <a:xfrm>
            <a:off x="7452320" y="2708920"/>
            <a:ext cx="1440160" cy="1375622"/>
          </a:xfrm>
          <a:prstGeom prst="rect">
            <a:avLst/>
          </a:prstGeom>
          <a:noFill/>
        </p:spPr>
      </p:pic>
      <p:pic>
        <p:nvPicPr>
          <p:cNvPr id="35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5" cstate="print"/>
          <a:srcRect r="40938"/>
          <a:stretch>
            <a:fillRect/>
          </a:stretch>
        </p:blipFill>
        <p:spPr bwMode="auto">
          <a:xfrm>
            <a:off x="323528" y="980728"/>
            <a:ext cx="1224136" cy="1165860"/>
          </a:xfrm>
          <a:prstGeom prst="rect">
            <a:avLst/>
          </a:prstGeom>
          <a:noFill/>
        </p:spPr>
      </p:pic>
      <p:pic>
        <p:nvPicPr>
          <p:cNvPr id="36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5" cstate="print"/>
          <a:srcRect r="40938"/>
          <a:stretch>
            <a:fillRect/>
          </a:stretch>
        </p:blipFill>
        <p:spPr bwMode="auto">
          <a:xfrm>
            <a:off x="467544" y="4653136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95536" y="3212976"/>
          <a:ext cx="8352930" cy="3112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2128"/>
                <a:gridCol w="1278948"/>
                <a:gridCol w="1246705"/>
                <a:gridCol w="1184370"/>
                <a:gridCol w="1246705"/>
                <a:gridCol w="1122037"/>
                <a:gridCol w="1122037"/>
              </a:tblGrid>
              <a:tr h="155606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/>
                        <a:t>구인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/>
                        <a:t>구직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사람을 뽑다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매니저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차후에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곤란하다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임금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5606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求人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求職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徵人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經理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以後、</a:t>
                      </a:r>
                      <a:endParaRPr lang="en-US" altLang="ko-KR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日後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困擾、</a:t>
                      </a:r>
                      <a:endParaRPr lang="en-US" altLang="ko-KR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為難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薪水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95536" y="1772816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單字</a:t>
            </a:r>
          </a:p>
        </p:txBody>
      </p:sp>
      <p:sp>
        <p:nvSpPr>
          <p:cNvPr id="3074" name="AutoShape 2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6" name="AutoShape 4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8" name="AutoShape 6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0" name="Picture 8" descr="http://www.ihanguoliuxue.com/uploadfile/2014/0529/20140529053642487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27"/>
          <a:stretch>
            <a:fillRect/>
          </a:stretch>
        </p:blipFill>
        <p:spPr bwMode="auto">
          <a:xfrm>
            <a:off x="2849220" y="260648"/>
            <a:ext cx="6294780" cy="280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195736" y="260648"/>
          <a:ext cx="6552728" cy="60486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52728"/>
              </a:tblGrid>
              <a:tr h="4192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kern="1200" dirty="0" smtClean="0"/>
                        <a:t>혹시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kern="1200" dirty="0" smtClean="0"/>
                        <a:t>一般是「如果」的意思，在這裡是用來表示禮貌的語氣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/>
                        <a:t>說明：有時候要問薪水或其他可能比較敏感的問題，講到혹시</a:t>
                      </a:r>
                      <a:r>
                        <a:rPr lang="en-US" altLang="ko-KR" sz="2000" kern="1200" dirty="0" smtClean="0"/>
                        <a:t>…</a:t>
                      </a:r>
                      <a:r>
                        <a:rPr lang="ko-KR" altLang="en-US" sz="2000" kern="1200" dirty="0" smtClean="0"/>
                        <a:t>的時候可以稍微停頓一下，有些人意會到就會主動回答，當然也要準備好講完整個句子，只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/>
                        <a:t>是這種稍微猶豫的語氣會比較禮貌。最後語尾再加나요會更顯得客氣。</a:t>
                      </a:r>
                    </a:p>
                  </a:txBody>
                  <a:tcPr anchor="ctr"/>
                </a:tc>
              </a:tr>
              <a:tr h="185663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제가 현금 좀 부족해서 혹시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…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갂아줄 수 있나요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我現金有點不足，不知道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…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能不能打個折？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179512" y="188640"/>
            <a:ext cx="1538883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文法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195736" y="260648"/>
          <a:ext cx="6552728" cy="576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52728"/>
              </a:tblGrid>
              <a:tr h="118442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kern="1200" dirty="0" smtClean="0"/>
                        <a:t>뽑다</a:t>
                      </a:r>
                      <a:r>
                        <a:rPr lang="en-US" altLang="ko-KR" sz="2400" kern="1200" dirty="0" smtClean="0"/>
                        <a:t>/</a:t>
                      </a:r>
                      <a:r>
                        <a:rPr lang="ko-KR" altLang="en-US" sz="2400" kern="1200" dirty="0" smtClean="0"/>
                        <a:t>뽑히다</a:t>
                      </a:r>
                    </a:p>
                    <a:p>
                      <a:pPr algn="ctr"/>
                      <a:r>
                        <a:rPr lang="ko-KR" altLang="en-US" sz="2400" kern="1200" dirty="0" smtClean="0"/>
                        <a:t>選</a:t>
                      </a:r>
                      <a:r>
                        <a:rPr lang="en-US" altLang="ko-KR" sz="2400" kern="1200" dirty="0" smtClean="0"/>
                        <a:t>/</a:t>
                      </a:r>
                      <a:r>
                        <a:rPr lang="ko-KR" altLang="en-US" sz="2400" kern="1200" dirty="0" smtClean="0"/>
                        <a:t>被選</a:t>
                      </a:r>
                      <a:r>
                        <a:rPr lang="en-US" altLang="ko-KR" sz="2400" kern="1200" dirty="0" smtClean="0"/>
                        <a:t>(</a:t>
                      </a:r>
                      <a:r>
                        <a:rPr lang="ko-KR" altLang="en-US" sz="2400" kern="1200" dirty="0" smtClean="0"/>
                        <a:t>在此指錄取</a:t>
                      </a:r>
                      <a:r>
                        <a:rPr lang="en-US" altLang="ko-KR" sz="2400" kern="1200" dirty="0" smtClean="0"/>
                        <a:t>)</a:t>
                      </a:r>
                    </a:p>
                  </a:txBody>
                  <a:tcPr anchor="ctr"/>
                </a:tc>
              </a:tr>
              <a:tr h="114405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사장님께서 저를 뽑았습니다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社長錄取了我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4405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저는 사장님한테 뽑혔습니다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我被社長錄取了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4405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양은 늑대한테 먹혔다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羊被狼吃了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4405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늑대가 양을 먹었다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狼吃了羊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67544" y="188640"/>
            <a:ext cx="1538883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文法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616530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註：在此要特別注意，助詞를跟한테的使用可以幫助聽者了解其中的主被動關係。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542</Words>
  <Application>Microsoft Office PowerPoint</Application>
  <PresentationFormat>如螢幕大小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美食韓國語</dc:title>
  <dc:creator>user</dc:creator>
  <cp:lastModifiedBy>user</cp:lastModifiedBy>
  <cp:revision>25</cp:revision>
  <dcterms:created xsi:type="dcterms:W3CDTF">2014-12-25T06:00:44Z</dcterms:created>
  <dcterms:modified xsi:type="dcterms:W3CDTF">2014-12-30T05:57:22Z</dcterms:modified>
</cp:coreProperties>
</file>