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1" r:id="rId2"/>
    <p:sldId id="256" r:id="rId3"/>
    <p:sldId id="268" r:id="rId4"/>
    <p:sldId id="269" r:id="rId5"/>
    <p:sldId id="259" r:id="rId6"/>
    <p:sldId id="260" r:id="rId7"/>
    <p:sldId id="264" r:id="rId8"/>
    <p:sldId id="265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E5C2D-B213-4E2D-BF9F-4B6A5BA07874}" type="datetimeFigureOut">
              <a:rPr lang="zh-TW" altLang="en-US" smtClean="0"/>
              <a:pPr/>
              <a:t>2014/12/30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252745-4C4B-42CB-AC76-612524C591F5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763688" y="1628800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51520" y="260648"/>
            <a:ext cx="1512168" cy="1368152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 smtClean="0"/>
              <a:t> 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251520" y="188640"/>
            <a:ext cx="5570756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打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工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  <a:p>
            <a:r>
              <a:rPr lang="zh-TW" altLang="en-US" sz="9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度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9600" b="1" dirty="0" smtClean="0">
                <a:solidFill>
                  <a:schemeClr val="bg1"/>
                </a:solidFill>
                <a:latin typeface="微軟正黑體" pitchFamily="34" charset="-120"/>
                <a:ea typeface="微軟正黑體" pitchFamily="34" charset="-120"/>
              </a:rPr>
              <a:t>假</a:t>
            </a:r>
            <a:r>
              <a:rPr lang="zh-TW" altLang="en-US" sz="9600" b="1" dirty="0" smtClean="0">
                <a:solidFill>
                  <a:schemeClr val="accent5">
                    <a:lumMod val="5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 </a:t>
            </a:r>
            <a:r>
              <a:rPr lang="zh-TW" altLang="en-US" sz="60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韓國語</a:t>
            </a:r>
            <a:endParaRPr lang="en-US" altLang="zh-TW" sz="96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微軟正黑體" pitchFamily="34" charset="-120"/>
              <a:ea typeface="微軟正黑體" pitchFamily="34" charset="-120"/>
            </a:endParaRPr>
          </a:p>
        </p:txBody>
      </p:sp>
      <p:pic>
        <p:nvPicPr>
          <p:cNvPr id="1028" name="Picture 4" descr="http://chinese.visitkoreayear.com/_upload/contents_files/kal_1(1).jpg"/>
          <p:cNvPicPr>
            <a:picLocks noChangeAspect="1" noChangeArrowheads="1"/>
          </p:cNvPicPr>
          <p:nvPr/>
        </p:nvPicPr>
        <p:blipFill>
          <a:blip r:embed="rId2" cstate="print"/>
          <a:srcRect t="24160"/>
          <a:stretch>
            <a:fillRect/>
          </a:stretch>
        </p:blipFill>
        <p:spPr bwMode="auto">
          <a:xfrm>
            <a:off x="0" y="3140968"/>
            <a:ext cx="9144000" cy="3717032"/>
          </a:xfrm>
          <a:prstGeom prst="rect">
            <a:avLst/>
          </a:prstGeom>
          <a:noFill/>
        </p:spPr>
      </p:pic>
      <p:sp>
        <p:nvSpPr>
          <p:cNvPr id="8" name="文字方塊 7"/>
          <p:cNvSpPr txBox="1"/>
          <p:nvPr/>
        </p:nvSpPr>
        <p:spPr>
          <a:xfrm>
            <a:off x="3347864" y="1692097"/>
            <a:ext cx="53285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b="1" dirty="0" smtClean="0">
                <a:solidFill>
                  <a:schemeClr val="accent5">
                    <a:lumMod val="75000"/>
                  </a:schemeClr>
                </a:solidFill>
                <a:latin typeface="微軟正黑體" pitchFamily="34" charset="-120"/>
                <a:ea typeface="微軟正黑體" pitchFamily="34" charset="-120"/>
              </a:rPr>
              <a:t>第九回：請假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836712"/>
            <a:ext cx="6408712" cy="1368152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211960" y="14973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진호</a:t>
            </a:r>
          </a:p>
        </p:txBody>
      </p:sp>
      <p:sp>
        <p:nvSpPr>
          <p:cNvPr id="38" name="矩形 37"/>
          <p:cNvSpPr/>
          <p:nvPr/>
        </p:nvSpPr>
        <p:spPr>
          <a:xfrm>
            <a:off x="2267744" y="1052736"/>
            <a:ext cx="5184576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사장님</a:t>
            </a:r>
            <a:r>
              <a:rPr lang="en-US" altLang="ko-KR" dirty="0" smtClean="0"/>
              <a:t>~</a:t>
            </a:r>
            <a:r>
              <a:rPr lang="ko-KR" altLang="en-US" dirty="0" smtClean="0"/>
              <a:t>최송한테 저 다음 주 스케줄 좀 바꿔도 될까요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社長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不好意思，請問我下週的上班時間可以改嗎？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4427984" y="2348880"/>
            <a:ext cx="2952328" cy="1008112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4644008" y="2564904"/>
            <a:ext cx="2520280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무슨 일 있어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有什麼事嗎？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691680" y="3501008"/>
            <a:ext cx="6480720" cy="2664296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2195736" y="3789040"/>
            <a:ext cx="5256584" cy="2031325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ko-KR" altLang="en-US" dirty="0" smtClean="0"/>
              <a:t>사실 제가 한국에 다섯 번이나 와봤는데 부산 한번도 안 가봤어요</a:t>
            </a:r>
            <a:r>
              <a:rPr lang="en-US" altLang="ko-KR" dirty="0" smtClean="0"/>
              <a:t>… </a:t>
            </a:r>
            <a:r>
              <a:rPr lang="ko-KR" altLang="en-US" dirty="0" smtClean="0"/>
              <a:t>마침 다음주에 해외로 유학 갔었던 부산에 살던 친구가 돌아와서 같이 놀자고 해서 부산 여행 갈 생각하고 있거든요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其實我來過韓國五次，但釜山一次也沒去過，剛好下週在海外留學的釜山朋友回國，邀請我一起去玩，所以正在想要不要去釜山旅行。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7380312" y="2132856"/>
            <a:ext cx="1440160" cy="1375622"/>
          </a:xfrm>
          <a:prstGeom prst="rect">
            <a:avLst/>
          </a:prstGeom>
          <a:noFill/>
        </p:spPr>
      </p:pic>
      <p:pic>
        <p:nvPicPr>
          <p:cNvPr id="34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23528" y="980728"/>
            <a:ext cx="1224136" cy="1165860"/>
          </a:xfrm>
          <a:prstGeom prst="rect">
            <a:avLst/>
          </a:prstGeom>
          <a:noFill/>
        </p:spPr>
      </p:pic>
      <p:pic>
        <p:nvPicPr>
          <p:cNvPr id="37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467544" y="4221088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764704"/>
            <a:ext cx="5472608" cy="1368152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211960" y="14973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진호</a:t>
            </a:r>
          </a:p>
        </p:txBody>
      </p:sp>
      <p:sp>
        <p:nvSpPr>
          <p:cNvPr id="38" name="矩形 37"/>
          <p:cNvSpPr/>
          <p:nvPr/>
        </p:nvSpPr>
        <p:spPr>
          <a:xfrm>
            <a:off x="2195736" y="980728"/>
            <a:ext cx="4392488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그렇구나</a:t>
            </a:r>
            <a:r>
              <a:rPr lang="en-US" altLang="ko-KR" dirty="0" smtClean="0"/>
              <a:t>, </a:t>
            </a:r>
            <a:r>
              <a:rPr lang="ko-KR" altLang="en-US" dirty="0" smtClean="0"/>
              <a:t>그럼 시간은 어떻게 바꿨으면 좋겠어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原來如此，那你希望時間怎麼改呢？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1619672" y="2420888"/>
            <a:ext cx="5832648" cy="1944215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1907704" y="2671752"/>
            <a:ext cx="5040560" cy="14773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원래 오후 </a:t>
            </a:r>
            <a:r>
              <a:rPr lang="en-US" altLang="ko-KR" dirty="0" smtClean="0"/>
              <a:t>3</a:t>
            </a:r>
            <a:r>
              <a:rPr lang="ko-KR" altLang="en-US" dirty="0" smtClean="0"/>
              <a:t>시까지 하잖아요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근데 가려면 화요일에 </a:t>
            </a:r>
            <a:r>
              <a:rPr lang="en-US" altLang="ko-KR" dirty="0" smtClean="0"/>
              <a:t>1</a:t>
            </a:r>
            <a:r>
              <a:rPr lang="ko-KR" altLang="en-US" dirty="0" smtClean="0"/>
              <a:t>시 </a:t>
            </a:r>
            <a:r>
              <a:rPr lang="en-US" altLang="ko-KR" dirty="0" smtClean="0"/>
              <a:t>KTX </a:t>
            </a:r>
            <a:r>
              <a:rPr lang="ko-KR" altLang="en-US" dirty="0" smtClean="0"/>
              <a:t>타야되니까 </a:t>
            </a:r>
            <a:r>
              <a:rPr lang="en-US" altLang="ko-KR" dirty="0" smtClean="0"/>
              <a:t>12</a:t>
            </a:r>
            <a:r>
              <a:rPr lang="ko-KR" altLang="en-US" dirty="0" smtClean="0"/>
              <a:t>시에 퇴근해도 될까요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我本來是工作到下午三點，但要去的話星期二必須搭下午一點的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KTX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，請問可以讓我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12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點下班嗎？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4725144"/>
            <a:ext cx="4752527" cy="1080120"/>
          </a:xfrm>
          <a:prstGeom prst="rect">
            <a:avLst/>
          </a:prstGeom>
          <a:noFill/>
        </p:spPr>
      </p:pic>
      <p:sp>
        <p:nvSpPr>
          <p:cNvPr id="39" name="矩形 38"/>
          <p:cNvSpPr/>
          <p:nvPr/>
        </p:nvSpPr>
        <p:spPr>
          <a:xfrm>
            <a:off x="2123728" y="4942909"/>
            <a:ext cx="3888432" cy="646331"/>
          </a:xfrm>
          <a:prstGeom prst="rect">
            <a:avLst/>
          </a:prstGeom>
          <a:solidFill>
            <a:schemeClr val="bg1"/>
          </a:solidFill>
        </p:spPr>
        <p:txBody>
          <a:bodyPr wrap="square" anchor="ctr">
            <a:spAutoFit/>
          </a:bodyPr>
          <a:lstStyle/>
          <a:p>
            <a:r>
              <a:rPr lang="ko-KR" altLang="en-US" dirty="0" smtClean="0"/>
              <a:t>계획을 다 짰나봐</a:t>
            </a:r>
            <a:r>
              <a:rPr lang="en-US" altLang="ko-KR" dirty="0" smtClean="0"/>
              <a:t>~</a:t>
            </a:r>
            <a:r>
              <a:rPr lang="ko-KR" altLang="en-US" dirty="0" smtClean="0"/>
              <a:t>그렇게 가고싶어</a:t>
            </a:r>
            <a:r>
              <a:rPr lang="en-US" altLang="ko-KR" dirty="0" smtClean="0"/>
              <a:t>?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好像都計畫好了呢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那麼想去嗎？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323528" y="4509120"/>
            <a:ext cx="1440160" cy="1375622"/>
          </a:xfrm>
          <a:prstGeom prst="rect">
            <a:avLst/>
          </a:prstGeom>
          <a:noFill/>
        </p:spPr>
      </p:pic>
      <p:pic>
        <p:nvPicPr>
          <p:cNvPr id="34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251520" y="908720"/>
            <a:ext cx="1440160" cy="1375622"/>
          </a:xfrm>
          <a:prstGeom prst="rect">
            <a:avLst/>
          </a:prstGeom>
          <a:noFill/>
        </p:spPr>
      </p:pic>
      <p:pic>
        <p:nvPicPr>
          <p:cNvPr id="35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7668344" y="2852936"/>
            <a:ext cx="1224136" cy="11658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6165304"/>
            <a:ext cx="9144000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0" y="0"/>
            <a:ext cx="7884368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矩形 15"/>
          <p:cNvSpPr/>
          <p:nvPr/>
        </p:nvSpPr>
        <p:spPr>
          <a:xfrm>
            <a:off x="7884368" y="0"/>
            <a:ext cx="1259632" cy="692696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8" name="直線接點 17"/>
          <p:cNvCxnSpPr/>
          <p:nvPr/>
        </p:nvCxnSpPr>
        <p:spPr>
          <a:xfrm>
            <a:off x="7884368" y="0"/>
            <a:ext cx="0" cy="692696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直線接點 19"/>
          <p:cNvCxnSpPr/>
          <p:nvPr/>
        </p:nvCxnSpPr>
        <p:spPr>
          <a:xfrm>
            <a:off x="8244408" y="1886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>
            <a:off x="8252792" y="3410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>
            <a:off x="8244408" y="493440"/>
            <a:ext cx="648072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圓角矩形 24"/>
          <p:cNvSpPr/>
          <p:nvPr/>
        </p:nvSpPr>
        <p:spPr>
          <a:xfrm>
            <a:off x="7952368" y="6253563"/>
            <a:ext cx="1080120" cy="504056"/>
          </a:xfrm>
          <a:prstGeom prst="round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發送</a:t>
            </a:r>
          </a:p>
        </p:txBody>
      </p:sp>
      <p:sp>
        <p:nvSpPr>
          <p:cNvPr id="27" name="圓角矩形 26"/>
          <p:cNvSpPr/>
          <p:nvPr/>
        </p:nvSpPr>
        <p:spPr>
          <a:xfrm>
            <a:off x="1691680" y="6309320"/>
            <a:ext cx="6120680" cy="43204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sz="2000" b="1" dirty="0" smtClean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</a:rPr>
              <a:t>輸入發送的訊息</a:t>
            </a:r>
          </a:p>
        </p:txBody>
      </p:sp>
      <p:sp>
        <p:nvSpPr>
          <p:cNvPr id="28" name="加號 27"/>
          <p:cNvSpPr/>
          <p:nvPr/>
        </p:nvSpPr>
        <p:spPr>
          <a:xfrm>
            <a:off x="202622" y="6280036"/>
            <a:ext cx="576064" cy="504056"/>
          </a:xfrm>
          <a:prstGeom prst="mathPlus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9" name="橢圓 28"/>
          <p:cNvSpPr/>
          <p:nvPr/>
        </p:nvSpPr>
        <p:spPr>
          <a:xfrm>
            <a:off x="971600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橢圓 29"/>
          <p:cNvSpPr/>
          <p:nvPr/>
        </p:nvSpPr>
        <p:spPr>
          <a:xfrm>
            <a:off x="1259632" y="6309320"/>
            <a:ext cx="144016" cy="144016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流程圖: 延遲 31"/>
          <p:cNvSpPr/>
          <p:nvPr/>
        </p:nvSpPr>
        <p:spPr>
          <a:xfrm rot="5400000">
            <a:off x="1065910" y="6425933"/>
            <a:ext cx="288032" cy="432048"/>
          </a:xfrm>
          <a:prstGeom prst="flowChartDelay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410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836712"/>
            <a:ext cx="6408712" cy="2520280"/>
          </a:xfrm>
          <a:prstGeom prst="rect">
            <a:avLst/>
          </a:prstGeom>
          <a:noFill/>
        </p:spPr>
      </p:pic>
      <p:sp>
        <p:nvSpPr>
          <p:cNvPr id="36" name="矩形 35"/>
          <p:cNvSpPr/>
          <p:nvPr/>
        </p:nvSpPr>
        <p:spPr>
          <a:xfrm>
            <a:off x="4211960" y="149731"/>
            <a:ext cx="9361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2400" b="1" dirty="0" smtClean="0">
                <a:solidFill>
                  <a:schemeClr val="bg1"/>
                </a:solidFill>
              </a:rPr>
              <a:t>진호</a:t>
            </a:r>
          </a:p>
        </p:txBody>
      </p:sp>
      <p:sp>
        <p:nvSpPr>
          <p:cNvPr id="38" name="矩形 37"/>
          <p:cNvSpPr/>
          <p:nvPr/>
        </p:nvSpPr>
        <p:spPr>
          <a:xfrm>
            <a:off x="2267744" y="1052736"/>
            <a:ext cx="5184576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시간이 이렇게 바꿔달라고 해서 죄송하지만 그 친구 언제 다시 한국 올지도 모르고 저도 나중에 언제 한국에 다시 올 수 있을지 몰라서 정말 갈 수 있었으면 좋겠어요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這樣要求改時間很抱歉，但是那位朋友不知道何時會再回韓國，我也不知道以後什麼時候能再來韓國，所以真的能去的話就太好了。</a:t>
            </a:r>
          </a:p>
        </p:txBody>
      </p:sp>
      <p:sp>
        <p:nvSpPr>
          <p:cNvPr id="56" name="五邊形 55"/>
          <p:cNvSpPr/>
          <p:nvPr/>
        </p:nvSpPr>
        <p:spPr>
          <a:xfrm rot="10800000">
            <a:off x="323528" y="116632"/>
            <a:ext cx="1296144" cy="459432"/>
          </a:xfrm>
          <a:prstGeom prst="homePlate">
            <a:avLst/>
          </a:prstGeom>
          <a:solidFill>
            <a:schemeClr val="bg2">
              <a:lumMod val="25000"/>
            </a:schemeClr>
          </a:solidFill>
          <a:ln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57" name="文字方塊 56"/>
          <p:cNvSpPr txBox="1"/>
          <p:nvPr/>
        </p:nvSpPr>
        <p:spPr>
          <a:xfrm>
            <a:off x="611560" y="148570"/>
            <a:ext cx="8526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2000" dirty="0" smtClean="0">
                <a:solidFill>
                  <a:schemeClr val="bg1"/>
                </a:solidFill>
              </a:rPr>
              <a:t>CHATS</a:t>
            </a:r>
            <a:endParaRPr lang="zh-TW" altLang="en-US" sz="2000" dirty="0">
              <a:solidFill>
                <a:schemeClr val="bg1"/>
              </a:solidFill>
            </a:endParaRPr>
          </a:p>
        </p:txBody>
      </p:sp>
      <p:pic>
        <p:nvPicPr>
          <p:cNvPr id="26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r="5313" b="24744"/>
          <a:stretch>
            <a:fillRect/>
          </a:stretch>
        </p:blipFill>
        <p:spPr bwMode="auto">
          <a:xfrm rot="10800000">
            <a:off x="971600" y="3140968"/>
            <a:ext cx="6192688" cy="1800200"/>
          </a:xfrm>
          <a:prstGeom prst="rect">
            <a:avLst/>
          </a:prstGeom>
          <a:noFill/>
        </p:spPr>
      </p:pic>
      <p:sp>
        <p:nvSpPr>
          <p:cNvPr id="31" name="矩形 30"/>
          <p:cNvSpPr/>
          <p:nvPr/>
        </p:nvSpPr>
        <p:spPr>
          <a:xfrm>
            <a:off x="1331640" y="3501008"/>
            <a:ext cx="5328592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알았어</a:t>
            </a:r>
            <a:r>
              <a:rPr lang="en-US" altLang="ko-KR" dirty="0" smtClean="0"/>
              <a:t>~</a:t>
            </a:r>
            <a:r>
              <a:rPr lang="ko-KR" altLang="en-US" dirty="0" smtClean="0"/>
              <a:t>네가 다 계획을 짜버렸으니 나도 어쩔 수 없지</a:t>
            </a:r>
            <a:r>
              <a:rPr lang="en-US" altLang="ko-KR" dirty="0" smtClean="0"/>
              <a:t>. </a:t>
            </a:r>
            <a:r>
              <a:rPr lang="ko-KR" altLang="en-US" dirty="0" smtClean="0"/>
              <a:t>잘 놀다와서 열심히 일 하면 돼</a:t>
            </a:r>
            <a:r>
              <a:rPr lang="en-US" altLang="ko-KR" dirty="0" smtClean="0"/>
              <a:t>~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知道了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你都計畫好了我也沒辦法，好好地玩回來之後，認真工作就好了</a:t>
            </a:r>
            <a:r>
              <a:rPr lang="en-US" altLang="ko-KR" dirty="0" smtClean="0">
                <a:solidFill>
                  <a:schemeClr val="accent1">
                    <a:lumMod val="75000"/>
                  </a:schemeClr>
                </a:solidFill>
              </a:rPr>
              <a:t>~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5" name="Picture 2" descr="https://encrypted-tbn2.gstatic.com/images?q=tbn:ANd9GcRN4sq2RNDQFC1VxnbG09kjNWZZ6b-Q-yBq6GTYBwUh8UinE0BS"/>
          <p:cNvPicPr>
            <a:picLocks noChangeAspect="1" noChangeArrowheads="1"/>
          </p:cNvPicPr>
          <p:nvPr/>
        </p:nvPicPr>
        <p:blipFill>
          <a:blip r:embed="rId3" cstate="print"/>
          <a:srcRect l="20358" t="4651" b="30233"/>
          <a:stretch>
            <a:fillRect/>
          </a:stretch>
        </p:blipFill>
        <p:spPr bwMode="auto">
          <a:xfrm>
            <a:off x="7308304" y="3284984"/>
            <a:ext cx="1440160" cy="1375622"/>
          </a:xfrm>
          <a:prstGeom prst="rect">
            <a:avLst/>
          </a:prstGeom>
          <a:noFill/>
        </p:spPr>
      </p:pic>
      <p:pic>
        <p:nvPicPr>
          <p:cNvPr id="37" name="Picture 10" descr="http://api.ning.com/files/6aOMGtxdGe6dXwEboi74J72ofYfppISNT8TaIiSsm0pgfKqkXrm7V3nyInD5sLarmfFV*OvfcaLLbPnXZZ5Vj9KP0vuSktYA/01.jpg?width=750"/>
          <p:cNvPicPr>
            <a:picLocks noChangeAspect="1" noChangeArrowheads="1"/>
          </p:cNvPicPr>
          <p:nvPr/>
        </p:nvPicPr>
        <p:blipFill>
          <a:blip r:embed="rId2" cstate="print"/>
          <a:srcRect l="16128" t="64353" b="24744"/>
          <a:stretch>
            <a:fillRect/>
          </a:stretch>
        </p:blipFill>
        <p:spPr bwMode="auto">
          <a:xfrm>
            <a:off x="1763688" y="5013176"/>
            <a:ext cx="3888432" cy="922350"/>
          </a:xfrm>
          <a:prstGeom prst="rect">
            <a:avLst/>
          </a:prstGeom>
          <a:noFill/>
        </p:spPr>
      </p:pic>
      <p:sp>
        <p:nvSpPr>
          <p:cNvPr id="40" name="矩形 39"/>
          <p:cNvSpPr/>
          <p:nvPr/>
        </p:nvSpPr>
        <p:spPr>
          <a:xfrm>
            <a:off x="2051720" y="5157192"/>
            <a:ext cx="3222104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ko-KR" altLang="en-US" dirty="0" smtClean="0"/>
              <a:t>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이해해줘서 감사합니다</a:t>
            </a:r>
            <a:r>
              <a:rPr lang="en-US" altLang="ko-KR" dirty="0" smtClean="0"/>
              <a:t>.</a:t>
            </a:r>
            <a:endParaRPr lang="ko-KR" altLang="en-US" dirty="0" smtClean="0"/>
          </a:p>
          <a:p>
            <a:r>
              <a:rPr lang="ko-KR" altLang="en-US" dirty="0" smtClean="0">
                <a:solidFill>
                  <a:schemeClr val="accent1">
                    <a:lumMod val="75000"/>
                  </a:schemeClr>
                </a:solidFill>
              </a:rPr>
              <a:t>是的，謝謝您體諒我。</a:t>
            </a:r>
            <a:endParaRPr lang="ko-KR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3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4" cstate="print"/>
          <a:srcRect r="40938"/>
          <a:stretch>
            <a:fillRect/>
          </a:stretch>
        </p:blipFill>
        <p:spPr bwMode="auto">
          <a:xfrm>
            <a:off x="323528" y="980728"/>
            <a:ext cx="1224136" cy="1165860"/>
          </a:xfrm>
          <a:prstGeom prst="rect">
            <a:avLst/>
          </a:prstGeom>
          <a:noFill/>
        </p:spPr>
      </p:pic>
      <p:pic>
        <p:nvPicPr>
          <p:cNvPr id="35" name="Picture 2" descr="http://i.ytimg.com/vi/v3J7wCGHy2Q/maxresdefault.jpg"/>
          <p:cNvPicPr>
            <a:picLocks noChangeAspect="1" noChangeArrowheads="1"/>
          </p:cNvPicPr>
          <p:nvPr/>
        </p:nvPicPr>
        <p:blipFill>
          <a:blip r:embed="rId5" cstate="print"/>
          <a:srcRect r="40938"/>
          <a:stretch>
            <a:fillRect/>
          </a:stretch>
        </p:blipFill>
        <p:spPr bwMode="auto">
          <a:xfrm>
            <a:off x="539552" y="4941168"/>
            <a:ext cx="1134110" cy="10801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467544" y="3341216"/>
          <a:ext cx="8136904" cy="3112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74870"/>
                <a:gridCol w="2020678"/>
                <a:gridCol w="2020678"/>
                <a:gridCol w="2020678"/>
              </a:tblGrid>
              <a:tr h="1556060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바꾸다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계획을 짜다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/>
                        <a:t>해외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/>
                        <a:t>이해하다</a:t>
                      </a:r>
                      <a:endParaRPr lang="ko-KR" altLang="en-US" sz="1800" b="0" i="0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55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換、改</a:t>
                      </a:r>
                      <a:endParaRPr lang="ko-KR" altLang="en-US" sz="1800" b="0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計劃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(</a:t>
                      </a: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動詞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)</a:t>
                      </a:r>
                      <a:endParaRPr lang="ko-KR" altLang="en-US" sz="1800" b="0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海外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諒解、理解</a:t>
                      </a:r>
                      <a:endParaRPr lang="ko-KR" altLang="en-US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395536" y="1772816"/>
            <a:ext cx="244169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800" dirty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單字</a:t>
            </a:r>
          </a:p>
        </p:txBody>
      </p:sp>
      <p:sp>
        <p:nvSpPr>
          <p:cNvPr id="3074" name="AutoShape 2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6" name="AutoShape 4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3078" name="AutoShape 6" descr="data:image/jpeg;base64,/9j/4AAQSkZJRgABAQAAAQABAAD/2wCEAAkGBhASERQUEBIVFBUQFxAVFRUWFBUUFxUYExQYFhQVFRIYHCYeGBojHhgUIC8gIycpOCwtFR4xNjAqNSYtLCkBCQoKDgwOGQ8PGjUkHh8sNCkrNTUsKSwsKikqKSksLCktLDUsNS0qNSwsLSwpLCwsLywsKS0sLCw0LDUvNSk0Kf/AABEIALcBEwMBIgACEQEDEQH/xAAcAAEAAQUBAQAAAAAAAAAAAAAABwEDBQYIBAL/xABBEAABAwIDBgMHAQUHAwUAAAABAAIDBBEFITEGBxJBUWETIjIUI0JScYGRoRVicoKxCCRDkrLR8IPB0iUzRVOi/8QAGwEBAAIDAQEAAAAAAAAAAAAAAAQFAQIDBgf/xAAtEQEAAgIBAwEHAgcAAAAAAAAAAQIDEQQFITESExRBUWFxkcHwBjJCobHR4f/aAAwDAQACEQMRAD8AnFERAREQEREBERAREQEREBERAREQEREBERAREQEREBERAREQEREBERAREQEREBERAREQEREBfMjwASSABcknIADUkr6UP7+N4HgxewU7veTtvOR8ER0Z2L+f7v8AEg1zHt/VS3EnPpOF9JH7sROFhKAc5eL1Ncc7Hpa4OanHZ/GRVU0M/hvi8dgeGSWDhfMadRmOxByXNu6DYL9oVfHM3+7Upa6W+j3asi+9rnsO4Xq3r7yZKqta2jlcyGhcRE5ji3ikGTpQRy+Fva5+JB0zdVWg7AbXVH7KbV4w+ONtxwSkFpfGSGtfI0ZXc45WGYsbZreaepZI0Pjc17XAFrmkOa4HQhwyIQXUREBERAREQEREBERARCscdoKb2j2UTM9o4C/wuK7uEWzIGmoNtbXOgQe9zlC+9re9V0076OkjdA5luKd4Bc4OFwYRmA3943OuQstC3gbY4v8AtEiqkMUlHKHRRx3EbC3Nj2A+u4seJ1yQ7kMlv21NBHtDhLK2maPbKQEPjbqeEXlh6n52fW2pKDfN2227MTo2y3Amjsydg5PA9QHyu1H3HJbauRt3W2z8MrGy5mJ9mTsHxMJ1A+Zuo+45ldZ0lWyVjZI3BzJGtc1w0c1wuCPqEF5ERAREQEREBERAREQEREBEXzJIGgkkAAEknIADUkoMDtxtdFh1JJUSWJHljZe3iSOB4W/TIknkAVyrFFVYnW2F5Kirk1PNzjck/K0D8BvZbBvY28OJVh8M/wB3p+JkI+bPzSkdXWFugA7ret22Cw4Ph0mK1zfeys9yw5ODHehrejpDY9mgd0H1vCxeLBMMjwuid76dhM0gycGvykkPR0hBaOjQegUf7rNhDidYA8H2eCz5z1F/LED1cRbsA49Fg6yqqsSrS43knq5AAB1cbNaOjQLDsApg2sxCPZ/CWUNK4e11QJkkGRHELSzdRpwM+l9WoNU31bdiqnFHTECmozw+XJr5GjhJFvhYLtH8x6Ld/wCz3glWymfPLK8QTZQwE+U2PnmAPpuRwi1r2JN8lE27jYl+J1jYsxFHZ87xyYD6Qfmcch9zyXWNLSsjY1kbQ1kbWta0ZBrWiwAHQBBeREQEVCV5a7FYIReaVkY6vcG/i+qMxE2nUPWi1So3n4Yz/H4v4I5HfqG2/VWY96+GHWR4+sMn/YFa+qPmlRwuRMb9nP4luKLC4dtlQTm0VTGSdGl3A7/K6xWZ4lt5R747UnVo191UVAVVGjw43RyS08scMroZJGOayVtrscRk7P8A5a9rHNcivqKzD68ucXMqqWUlxcS4l4OZJPqDgfuHd12Qoh377v8Ax4vbqdvvadtpgBm+IfH3LP8ATf5Qgx+32ExY5hkeJ0bffwNImjGbi1uckZ6uYSXN6tJ6hR9uu27dhlYHPJ9nn4WTtHIX8sgHVpJP0LhzXq3Q7eHDqsMlP93qi1ko1DHaMlA7XsexPQL075dgPYKrxoG2pqoktA0jk1fH2Grm9rj4UGe3i7np5q5kuGRtfDXXe4ggRxOPmc4u0EbgeIWvncAaKSdiqaDCoafD561ss8he6NhIBFxxFkbdQy4cQXakm3RaRuN26M0TsNnkLJGNf7NILcXDY8TG8QI4mept75AjRqiraygrKHEJG1EjzPG8PExcS5+fFHM1xzzyPYi3JB2AFValu024ZidG2Q2E0dmTsGVngeoD5XDMfccltqAiIgIiICIiAiIgIiICh/f1t6YIhQQEiSobxTOGXDETYMB6vIN+wI+JTAsJtTsdR4hF4dXGHWvwvHlkjJ5sfqPpoeYKDnfdBsD+0arxJm3pqUtdJfSR2rIvvqew7hfe+Lb32+q8KB392pSWstpI/R8v05N7Z81I+8CglwjBRS4bFI5r+Js84AJY1w9499swX+nitYAWuMlFe6vYR2JVgDwfZ4OF856i/liB6uII+gcUG77ptnYcOo5MYrxbyO8Bp1DDlxNB+OQ2a3sb6OUW47jFTida6VwL5al7WsY3O1zwxxsHQZD9ea3PfVt2KqcUlMQKajPD5cmvkaOEkWy4Wjyj+Y8wtl3B7v8A/wCRqG/M2mB/D5rflrf5j0KCRN2+xLMMo2xZGWSz53j4nkekH5W+kfc81tiBEBeLF8YgpojJO8MYOZ1J5NaNXHsFax/G4qSF00xs1ugGrnH0taOZKgTaXaaetmMkpsBcMYD5YweQHXqef4A0tb0rTp/Trcu257VjzP6Q2faTezUTEspB4EenFkZXd76M+1z3Wizzue4ue5znHVziXE/c5r4RcJtM+Xs+PxcXHrrHXX+fyIiLCSWWcwHbStpCPClJYP8ADfd7PoAc2/ykLBokTpzyYqZa+m8bhO2yG8OnrbMd7qb/AOtxuHd43fF9Nf6rbLrl5riCCCQRYgjIgjQg8iph3c7fGpAp6l3vmjyPOXiga3/fA/Iz6rvS++0vJ9S6T7GJy4f5fjHy/wCJBXy9oIsRcHIg53+y+kXR59FGIYBgmzxdVyRuklme807COLgOvBF8LALjzuztp0NjZfbaHaKGqoa2NkT3gvhDbmzRbhc0nWRhsTpcHS11IG2uycWI0klPLlxeaN9rmORvoeP6HqCQuUgarDK3nFUUcn4LT/8AppH5Du6CuIUVVhtaWOJjnpJAWuHVpux7erSLEdQVMO09DHtFhLK2maBWUgIfGNTwi8kPcH1s+tuZVvb3CYscwuPE6Nvv6dpEsYzcWszkiPUsJLm9Wk9QtN3JYzWQ4i1lPE+aOezahjdGtv5ZSTk3gJvc6gkc0GF3dbaPwysZLmYn2ZOwfEwnMgfM31D6W5ldaU1Q2RjXsN2va1zT1DhcH8ELUaLdPhsdbLWGLjfI7jax1jFE7VzmM6l1zne18rLcgEFUREBERAREQEREBERAREQUc0HVavjmy746GphwhkVNLUcbrgFg4n2DyCPS4tFgdB2W0og5V2O3X1VTiPstTE+FsNn1FxYiO+Qa7Ql9rAi/M52K6kpaZkbGsjaGsja1rWgWDWtFgAOgFld4VVAVCVVa3vBxw0mHzyNNnkCOM9HynhB+1y7+VZiNzoRZvH2qNXUljHe5py5rOjnDJ8n30HYd1qaoAqqJady+kcbDXDirSvwgREWqQIiICIl0BfdPO5j2vY4tcwhzXDUEG4IXwiyxMRMal0PsftEK2lZLkHemRo+F7fV9jkR2Kzihvc9jJjqXwE+WobxAfvx5/q2/+UKYwpNZ3D591Dje757Ujx5j7KqId++7/wAeH26BvvadtpgBm+IfH3LP9N/lCl5UIWyChTcHszicDnzSN8Klnb6JLh8jh6JI2fCMyLnUHnkRLuEYDTUrS2mhZE17nPcGNtxOcbkk6n/sMhkveiAiIgIiICIiAiIgIiICIiAiIgIiICIiAoq381pEFNEPjkkef+mwAfq9Sqod3+g8VH0tU/1jUjjRvLDlmn00mYR4x1wD1X0vFRVHwn7f7L2qHyMM4rzWX0XpvMpy8Fb18+J+kiIijrAXzJIALlHOAzKxs83Ee3JTOLxpzW7+IUvVuqV4OPt3vPiP1ldkridMv6q17Q/5j+VaRX9OPipGorD55m6lys1vVfJP5mI/D0MrXDXP6/7r2wzh2n4WKX0x5BuFH5HCpkjdY1Kz6d17kce8RltNq/HfeY+0tt2Tq/CraZ97WljB+jjwO/RxXRjVzJhDuKWEjnJD/raumwqSkTG4lddctW98d6/GFURF0efEREBERAREQEREBERAREQEREBERAREQEXkhxaB8r4WysdLEGufGHAuYHX4S5uo0/p1C9aAow37UBdSwSj/AAZS0/SVn+7W/lSesLthgftlFPB8UjDwdnt8zD/mA/K6Yr+i8WaZK+qsw5eXohrCMjmP1Vh7CCQ4EEEgg6gg2IP0K+Ve5MVMsatG0DjcvNxb+rFbU/vzDICub3VHV45An9F4EUWOnYYnff8AK4t/EnNmutxH113/ANf2XZZ3O1/HJWkRTa0rSNVjSiy5r5rTfJO5kREWzkIiINp3d0hmradmtpWOP0Z5z/p/VdJNUObi8CJdLVOGTPdR93GxeR9Bwj+YqYwvP8iI9rbXzehtmnJix1n+mulURWaysjiY6SVwYyNrnPc42DWtFySei4uS8is0tXHKxr4ntex4Ba5pDmuB0IcMiFeQEREBERAREQEREBERAREQERaXt/vSpMMHA68tQ4XbC02yOjpH6Mb+SeQQbViOJxQRulnkbHGwXc95DQPuefZaa/a4YvQ1YweodHPFdrSWhjjzaRfNrXgOaHZEEcrLWcY4dpcHEsPlq6MucYQ424wPMyxOYe3NpOhFr+pRFsNtdLhlayZoJaPJNHpxxk+Ztj8QyI7gILezO09Th1c2oHF4kbnCZjiQXgm0sb753PfQgHkutcFxiKqgjngdxRzNDmn66gjkQbgjkQVBW+rY+ORjMWorOhqQwzcOl3gcE1uXFk13R1uZKsbi94Hs0/sU7vc1Lh4RJyjlOQHZr8h/EB1KDopUIQFVQQZvi2MME/tcTfdVB95b4JTzPQP1v81+oUbLrPEKCOaN8UrQ9kgLXNOhB/5que9vd3k2HvLmXkpnHySc2X0ZLbQ9DofrkrbiciJj0W8q/kYdT6oagiIrBDEREBERAXtwfCJaqZkMDeJ8psOg6uceTQMyey+MNwyWolbFAx0j3mzWt17k8gBzJyC6B3e7AMw+IufZ9RKB4jxo0a+Gy/w9TzI7ACNyM8Yq/V3w4pvP0Z7ZzA46Omigj0ibYnm5xze89yST91k0RUczudytY7KFQTv83gcR/Z1O7JvC6pcOZ1ZDftk49+EcipI3m7ctwyjdICDPLdkDTnd1s3kfK0G5+w5rmjZrAKjE61kLCXPncXSSOueEXvJK889Se5IHNYEnf2faesaJ53zujoYg4FjiOB8gF3OHF6AwZlwte4GealHZLeNQYjxNppfeMLrxvHC8tB9bW/E065aXzsot3v7TQ0NLHg9B5WsY3xyNQ31CMn5nnzu+o6lYDcnsQ6qqvapbtgoiHcVy3jkHmawO6D1O7WHxIOmEUTUX9oCjNbLDKwtpg7hiqG3de2RdIzUNJuQRoLXHSVYJ2va1zHBzXgOa4G4IcLgg8wQguIiICIiAiIgIiICIiAo330bv/bqXx4W3qaUOLbayR6vj7kepve4+JSQqFByTu422fhlY2XMxSWZOwfEwn1AfM31D7jmVtm+zYljHtxGjs6nrOFz+DNrXvHE2QfuyDP8Aiv8AMFY33bv/AGOp9qgbanqnEuAGUUpuXN7Ndm4fzDkFldzO1kVTC/CK+z45Wv8AA4jqD5nw35Eetp5EHsgu7h8Yknjnw6ohdNSua8h3CSyPj9cTnaAPvcDW4PW4jrb7Y6XDKx8Lrlh88Mnzxk+U3HxDQ9x3ClHeTvDdhP8A6dhlMKYNa0+Lwi3C8eqFufEdQXuubg5XzV6Ms2lwex4RX0XPIXfbI9mSgfZzeyDZtz+3/wC0aTgldeppg1sl9ZG6Ml+9rHuO4UgLjrZbaKfDK1kzAQ6FxbJGcuJt7SRuHLT7EA8l1vgmMRVUEc8DuKOZoc0/XUEciDcEciCg9ytz07XtLXtDmuBBa4Agg6gg6hXEQRVtXuSjeS/D3iInPwX3Mf8AI/Ms+huPooxxnY+upSfaKeRoHxhvGw/9Rt2/quo1SymY+Zenae6Nfj1t3js5Eui6sqtnqSQ3lpoXnq6Jjj+SFYj2Qw9ubaOmB7QR/wDipPv8fJx90n5uYaOhlmdwwxvkceTGuefw0Fb1s7uZrpyHVNqZnez5D9GA2H8x+yneGnYwWY1rR0aA0fgL7suN+dae1Y06V4tY8sLszsfSUDOGnZYu9cjvNI/+J3TsLDss1ZVRQZmbTuUqIiO0CsV1bHDG+SVwYyNrnvcdGtaLklXyoI397wOJ37Op3ZMLXVLhzdqyG/bJx78I5FYZe2l3vYXibpKXFKdrIXvd4ErrkAXswvI80Un7zTbO2XPYaLZCLAKOsqKOOSqmeCWAtDntZ8DTw6saSXOIAuBpkFHG5PYZs8rq6qAFNRkubxZNfIwcXEb/AAsHmPe3deqt3/VTcRfJCA+jBDGwuHCXNaf/AHA/Vr3ZnmLEAjJBHmF4dVYlWiNpMk1VIS5zupPE+Rx5AC5P0Urb0cehwqgjwihNnOYPHePVwOzdxH55Dcno3LQhSXgmD0xBr6akbBU1kINpBwG7hxgSNbcNJPDxEC5sL5hc5bQbKYrJiXg1UTjVVkhIJzZJc5uY8ZeGB09IbysgyG6HYH9o1fFK29NTFrpb6PdfyRfe1z2B6hdRtaALDQLC7HbKxYfSR08WfALvfaxkkd63n6nQcgAOSziAiIgIiICIiAiIgIiICIiDHbQ4FDWU0tPOLsmaWnqDq1zf3mmxH0XJOP4LU4ZWuieS2WneHMe3K4B4o5GHocj205LsdRxvn3f+30vjQtvU0oJaAM5I9Xx9zq5ve4+JBr+JwR7SYQ2aIAV1ECHNGRLrXez+GQDib0cLdVE+w21suGVrJ2gloPBNHpxxk+dv8QtcdCAr+7nbV+GVjZczE+zJ2D4mE6gfM31D7jmt+3m7qpaqqiq8KYJY6+zn8JAY1zhxeNxaBjxmT1v8wCDz76tkI5GMxahs6GpDDNw6Xfbgmty4smu6OA5kraNweE4lBBJ7SzgppbPha+4k4za7ms5McOtswCBmStt3dbFPw6iFPNN493F5HD7thdYlkYOZbfPPnc2F1tlkFUREBERAREQEREBERB4cbFR7PL7JweOWO8LjJDQ+3lLrArlaj2DxCfEhRzxvZPI4ukc8Xs295Ji7R41NwcyQOa63Vt0QvewvYi9hcA5kX+w/CCCd8G00VFTR4PQeVrGs8cg5hvqbG4jVzz53fUdStf3M7BCtqTU1DR7NSEOdxemSQeZrDf4R6ndrD4l79r9yOJe2B0TzUsqpfNMcnxl5u507egzPE3LLQZBZjelj8OF0EeEUJs5zPfvHqDHZu4rfHIbk9G5aEINR3lbzZquvbJSSvjioyW07mEtJPxy5fNp/CB1KnbdzXVlTQQz4gxglddzCG2cWEWa9zdGucLny8iNL2UDbodgf2jV8crb01MWulvo92rIh9dT2B6hdRMbYWGgQfSIiAiIgIiICIiAiIgIiICIiAqEKqIIix3cJFUYk6dsoipZfeSRsHn8QnztjuOFrT6r52uQApQwbB4aWFkFO3gjiFmtuTYXvqczmSfuvaiAiIgIiICIiAiIgIiICIiAiIgKMN425WKue6opX+DUvzcHkmOU6ebUsOmYyy05qT0QYTY7ZWLD6SOniz4Bd7rZyPd63n6n8AAclm0RAREQEREBERAREQEREBERAREQEREBERAREQEREBERAREQEREBERAREQEREBERAREQEREBERAREQ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pic>
        <p:nvPicPr>
          <p:cNvPr id="3080" name="Picture 8" descr="http://www.ihanguoliuxue.com/uploadfile/2014/0529/20140529053642487.jpe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44327"/>
          <a:stretch>
            <a:fillRect/>
          </a:stretch>
        </p:blipFill>
        <p:spPr bwMode="auto">
          <a:xfrm>
            <a:off x="2849220" y="260648"/>
            <a:ext cx="6294780" cy="2803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696744" cy="568863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696744"/>
              </a:tblGrid>
              <a:tr h="24715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ㄹ</a:t>
                      </a:r>
                      <a:r>
                        <a:rPr lang="en-US" altLang="ko-KR" sz="3200" kern="1200" dirty="0" smtClean="0"/>
                        <a:t>/</a:t>
                      </a:r>
                      <a:r>
                        <a:rPr lang="ko-KR" altLang="en-US" sz="3200" kern="1200" dirty="0" smtClean="0"/>
                        <a:t>을까요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3200" kern="1200" dirty="0" smtClean="0"/>
                        <a:t>疑問句尾，有詢問對方意見的意味</a:t>
                      </a: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뭘 먹을까요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吃什麼好呢？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608527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몇시에 만날까요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?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幾點見面好呢？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2195736" y="260648"/>
          <a:ext cx="6552728" cy="591996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552728"/>
              </a:tblGrid>
              <a:tr h="1944216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3200" kern="1200" dirty="0" smtClean="0"/>
                        <a:t> </a:t>
                      </a:r>
                      <a:endParaRPr lang="en-US" altLang="ko-KR" sz="3200" kern="1200" dirty="0" smtClean="0"/>
                    </a:p>
                    <a:p>
                      <a:pPr algn="ctr"/>
                      <a:r>
                        <a:rPr lang="ko-KR" altLang="en-US" sz="3200" kern="1200" dirty="0" smtClean="0"/>
                        <a:t>動詞</a:t>
                      </a:r>
                      <a:r>
                        <a:rPr lang="en-US" altLang="ko-KR" sz="3200" kern="1200" dirty="0" smtClean="0"/>
                        <a:t>+</a:t>
                      </a:r>
                      <a:r>
                        <a:rPr lang="ko-KR" altLang="en-US" sz="3200" kern="1200" dirty="0" smtClean="0"/>
                        <a:t>달라고 하다</a:t>
                      </a:r>
                      <a:endParaRPr lang="en-US" altLang="ko-KR" sz="3200" kern="1200" dirty="0" smtClean="0"/>
                    </a:p>
                    <a:p>
                      <a:pPr algn="ctr"/>
                      <a:r>
                        <a:rPr lang="zh-TW" altLang="en-US" sz="2000" kern="1200" dirty="0" smtClean="0"/>
                        <a:t>話中主詞要求對主詞自己做的動作</a:t>
                      </a:r>
                    </a:p>
                    <a:p>
                      <a:pPr algn="ctr"/>
                      <a:r>
                        <a:rPr lang="zh-TW" altLang="en-US" sz="2000" kern="1200" dirty="0" smtClean="0"/>
                        <a:t>請比較下方兩個例句：</a:t>
                      </a:r>
                    </a:p>
                    <a:p>
                      <a:pPr algn="ctr"/>
                      <a:endParaRPr lang="ko-KR" altLang="en-US" sz="3200" kern="1200" dirty="0" smtClean="0"/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누나가 맛있는 것 사준다고 했어요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姐姐說買好吃的東西給我。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87794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누나가 맛있는 것 사달라고 했어요</a:t>
                      </a:r>
                      <a:r>
                        <a:rPr lang="en-US" altLang="ko-KR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.</a:t>
                      </a:r>
                    </a:p>
                    <a:p>
                      <a:pPr algn="ctr"/>
                      <a:r>
                        <a:rPr lang="ko-KR" altLang="en-US" sz="180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姐姐叫我買好吃的東西給她。</a:t>
                      </a:r>
                      <a:endParaRPr lang="ko-KR" altLang="en-US" sz="1800" b="1" i="0" kern="1200" dirty="0" smtClean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" name="文字方塊 13"/>
          <p:cNvSpPr txBox="1"/>
          <p:nvPr/>
        </p:nvSpPr>
        <p:spPr>
          <a:xfrm>
            <a:off x="467544" y="188640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文法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179512" y="2996952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dirty="0"/>
              <a:t> </a:t>
            </a:r>
          </a:p>
          <a:p>
            <a:endParaRPr lang="ko-KR" altLang="en-US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107504" y="3167871"/>
            <a:ext cx="1538883" cy="234936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zh-TW" altLang="en-US" sz="8800" dirty="0" smtClean="0">
                <a:solidFill>
                  <a:schemeClr val="accent1">
                    <a:lumMod val="75000"/>
                  </a:schemeClr>
                </a:solidFill>
                <a:latin typeface="王漢宗特明體一標準" pitchFamily="18" charset="-120"/>
                <a:ea typeface="王漢宗特明體一標準" pitchFamily="18" charset="-120"/>
              </a:rPr>
              <a:t>補充</a:t>
            </a:r>
            <a:endParaRPr lang="zh-TW" altLang="en-US" sz="8800" dirty="0">
              <a:solidFill>
                <a:schemeClr val="accent1">
                  <a:lumMod val="75000"/>
                </a:schemeClr>
              </a:solidFill>
              <a:latin typeface="王漢宗特明體一標準" pitchFamily="18" charset="-120"/>
              <a:ea typeface="王漢宗特明體一標準" pitchFamily="18" charset="-120"/>
            </a:endParaRPr>
          </a:p>
        </p:txBody>
      </p:sp>
      <p:sp>
        <p:nvSpPr>
          <p:cNvPr id="5" name="圓角矩形圖說文字 4"/>
          <p:cNvSpPr/>
          <p:nvPr/>
        </p:nvSpPr>
        <p:spPr>
          <a:xfrm>
            <a:off x="611560" y="5661248"/>
            <a:ext cx="8208912" cy="715089"/>
          </a:xfrm>
          <a:prstGeom prst="wedgeRoundRectCallout">
            <a:avLst>
              <a:gd name="adj1" fmla="val -36719"/>
              <a:gd name="adj2" fmla="val -104201"/>
              <a:gd name="adj3" fmla="val 16667"/>
            </a:avLst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zh-TW" altLang="en-US" dirty="0" smtClean="0"/>
              <a:t> 工作請假總是很難開口，在這裡僅告訴大家一些可以使用的句型跟語氣，大家還是要依照自己工作情況跟老闆個性來斟酌請假這件事喔。</a:t>
            </a:r>
            <a:endParaRPr lang="zh-TW" alt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" name="Picture 2" descr="http://api.ning.com/files/aX2yEHaS8JmYADb6chMyz-h5T9BU0vaamTzttHFelYArULMO-qSfDKneer2XsSycybtmOAIIEpMUay2*G5TyHd-jCYWmgrtq/140221_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980728"/>
            <a:ext cx="7234501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222</TotalTime>
  <Words>267</Words>
  <Application>Microsoft Office PowerPoint</Application>
  <PresentationFormat>如螢幕大小 (4:3)</PresentationFormat>
  <Paragraphs>66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投影片 1</vt:lpstr>
      <vt:lpstr>投影片 2</vt:lpstr>
      <vt:lpstr>投影片 3</vt:lpstr>
      <vt:lpstr>投影片 4</vt:lpstr>
      <vt:lpstr>投影片 5</vt:lpstr>
      <vt:lpstr>投影片 6</vt:lpstr>
      <vt:lpstr>投影片 7</vt:lpstr>
      <vt:lpstr>投影片 8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美食韓國語</dc:title>
  <dc:creator>user</dc:creator>
  <cp:lastModifiedBy>user</cp:lastModifiedBy>
  <cp:revision>31</cp:revision>
  <dcterms:created xsi:type="dcterms:W3CDTF">2014-12-25T06:00:44Z</dcterms:created>
  <dcterms:modified xsi:type="dcterms:W3CDTF">2014-12-30T05:50:44Z</dcterms:modified>
</cp:coreProperties>
</file>