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72" r:id="rId3"/>
    <p:sldId id="271" r:id="rId4"/>
    <p:sldId id="273" r:id="rId5"/>
    <p:sldId id="274" r:id="rId6"/>
    <p:sldId id="275" r:id="rId7"/>
    <p:sldId id="276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20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18/10/19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18/10/19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18/10/19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18/10/19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18/10/19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18/10/19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18/10/19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18/10/19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18/10/19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18/10/19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750B-6E42-6B4F-9C3A-667E6A378E1B}" type="datetimeFigureOut">
              <a:rPr kumimoji="1" lang="zh-TW" altLang="en-US" smtClean="0"/>
              <a:t>18/10/19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49750B-6E42-6B4F-9C3A-667E6A378E1B}" type="datetimeFigureOut">
              <a:rPr kumimoji="1" lang="zh-TW" altLang="en-US" smtClean="0"/>
              <a:t>18/10/19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C00A503-72D8-9541-B0A1-0DBE1928E0F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 smtClean="0"/>
              <a:t>TEST 106</a:t>
            </a:r>
            <a:endParaRPr kumimoji="1" lang="zh-TW" altLang="en-US" dirty="0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zh-TW" dirty="0" smtClean="0"/>
          </a:p>
          <a:p>
            <a:r>
              <a:rPr kumimoji="1" lang="en-US" altLang="zh-TW" dirty="0" smtClean="0"/>
              <a:t>Jenny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221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Ving</a:t>
            </a:r>
            <a:r>
              <a:rPr lang="zh-TW" altLang="en-US" dirty="0"/>
              <a:t>有主動、進行之意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>
                <a:latin typeface="Times New Roman"/>
                <a:cs typeface="Times New Roman"/>
              </a:rPr>
              <a:t>the </a:t>
            </a:r>
            <a:r>
              <a:rPr lang="en-US" altLang="zh-TW" sz="2800" dirty="0">
                <a:latin typeface="Times New Roman"/>
                <a:cs typeface="Times New Roman"/>
              </a:rPr>
              <a:t>leading company		            </a:t>
            </a:r>
            <a:endParaRPr lang="en-US" altLang="zh-TW" sz="2800" dirty="0" smtClean="0">
              <a:latin typeface="Times New Roman"/>
              <a:cs typeface="Times New Roman"/>
            </a:endParaRPr>
          </a:p>
          <a:p>
            <a:r>
              <a:rPr lang="en-US" altLang="zh-TW" sz="2800" dirty="0" smtClean="0">
                <a:latin typeface="Times New Roman"/>
                <a:cs typeface="Times New Roman"/>
              </a:rPr>
              <a:t>the </a:t>
            </a:r>
            <a:r>
              <a:rPr lang="en-US" altLang="zh-TW" sz="2800" dirty="0">
                <a:latin typeface="Times New Roman"/>
                <a:cs typeface="Times New Roman"/>
              </a:rPr>
              <a:t>following year</a:t>
            </a:r>
          </a:p>
          <a:p>
            <a:r>
              <a:rPr lang="en-US" altLang="zh-TW" sz="2800" dirty="0" smtClean="0">
                <a:latin typeface="Times New Roman"/>
                <a:cs typeface="Times New Roman"/>
              </a:rPr>
              <a:t>the </a:t>
            </a:r>
            <a:r>
              <a:rPr lang="en-US" altLang="zh-TW" sz="2800" dirty="0">
                <a:latin typeface="Times New Roman"/>
                <a:cs typeface="Times New Roman"/>
              </a:rPr>
              <a:t>working knowledge			</a:t>
            </a:r>
            <a:endParaRPr lang="en-US" altLang="zh-TW" sz="2800" dirty="0" smtClean="0">
              <a:latin typeface="Times New Roman"/>
              <a:cs typeface="Times New Roman"/>
            </a:endParaRPr>
          </a:p>
          <a:p>
            <a:r>
              <a:rPr lang="en-US" altLang="zh-TW" sz="2800" dirty="0" smtClean="0">
                <a:latin typeface="Times New Roman"/>
                <a:cs typeface="Times New Roman"/>
              </a:rPr>
              <a:t>an </a:t>
            </a:r>
            <a:r>
              <a:rPr lang="en-US" altLang="zh-TW" sz="2800" dirty="0">
                <a:latin typeface="Times New Roman"/>
                <a:cs typeface="Times New Roman"/>
              </a:rPr>
              <a:t>incoming call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6522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不及物動詞只能用主動 </a:t>
            </a:r>
            <a:r>
              <a:rPr lang="en-US" altLang="zh-TW" dirty="0" err="1"/>
              <a:t>Ving</a:t>
            </a:r>
            <a:r>
              <a:rPr lang="en-US" altLang="zh-TW" dirty="0"/>
              <a:t> </a:t>
            </a:r>
            <a:r>
              <a:rPr lang="zh-TW" altLang="en-US" dirty="0"/>
              <a:t>修飾</a:t>
            </a:r>
            <a:r>
              <a:rPr lang="zh-TW" altLang="en-US" dirty="0" smtClean="0"/>
              <a:t>名詞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>
                <a:latin typeface="Times New Roman"/>
                <a:cs typeface="Times New Roman"/>
              </a:rPr>
              <a:t>the </a:t>
            </a:r>
            <a:r>
              <a:rPr lang="en-US" altLang="zh-TW" sz="2800" dirty="0">
                <a:latin typeface="Times New Roman"/>
                <a:cs typeface="Times New Roman"/>
              </a:rPr>
              <a:t>rising price				</a:t>
            </a:r>
            <a:endParaRPr lang="en-US" altLang="zh-TW" sz="2800" dirty="0" smtClean="0">
              <a:latin typeface="Times New Roman"/>
              <a:cs typeface="Times New Roman"/>
            </a:endParaRPr>
          </a:p>
          <a:p>
            <a:r>
              <a:rPr lang="en-US" altLang="zh-TW" sz="2800" dirty="0" smtClean="0">
                <a:latin typeface="Times New Roman"/>
                <a:cs typeface="Times New Roman"/>
              </a:rPr>
              <a:t>the </a:t>
            </a:r>
            <a:r>
              <a:rPr lang="en-US" altLang="zh-TW" sz="2800" dirty="0">
                <a:latin typeface="Times New Roman"/>
                <a:cs typeface="Times New Roman"/>
              </a:rPr>
              <a:t>existing law		</a:t>
            </a:r>
          </a:p>
          <a:p>
            <a:r>
              <a:rPr lang="en-US" altLang="zh-TW" sz="2800" dirty="0" smtClean="0">
                <a:latin typeface="Times New Roman"/>
                <a:cs typeface="Times New Roman"/>
              </a:rPr>
              <a:t>the </a:t>
            </a:r>
            <a:r>
              <a:rPr lang="en-US" altLang="zh-TW" sz="2800" dirty="0">
                <a:latin typeface="Times New Roman"/>
                <a:cs typeface="Times New Roman"/>
              </a:rPr>
              <a:t>remaining balance 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3513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81504"/>
            <a:ext cx="8229600" cy="1037934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表現情緒的動詞分詞要根據修飾的對象是人或物而</a:t>
            </a:r>
            <a:r>
              <a:rPr lang="zh-TW" altLang="en-US" dirty="0" smtClean="0"/>
              <a:t>不同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78180"/>
            <a:ext cx="8229600" cy="4498819"/>
          </a:xfrm>
        </p:spPr>
        <p:txBody>
          <a:bodyPr/>
          <a:lstStyle/>
          <a:p>
            <a:r>
              <a:rPr lang="en-US" altLang="zh-TW" sz="2800" dirty="0">
                <a:latin typeface="Times New Roman"/>
                <a:cs typeface="Times New Roman"/>
              </a:rPr>
              <a:t>excite, interest, surprise, satisfy, disappoint, tire, embarrass, please, fascinate</a:t>
            </a:r>
            <a:r>
              <a:rPr lang="en-US" altLang="zh-TW" sz="2800" dirty="0" smtClean="0">
                <a:latin typeface="Times New Roman"/>
                <a:cs typeface="Times New Roman"/>
              </a:rPr>
              <a:t>, exhaust</a:t>
            </a:r>
          </a:p>
          <a:p>
            <a:endParaRPr lang="en-US" altLang="zh-TW" sz="2800" dirty="0">
              <a:latin typeface="Times New Roman"/>
              <a:cs typeface="Times New Roman"/>
            </a:endParaRPr>
          </a:p>
          <a:p>
            <a:pPr marL="457200" indent="-457200">
              <a:buAutoNum type="arabicParenBoth"/>
            </a:pPr>
            <a:r>
              <a:rPr lang="en-US" altLang="zh-TW" sz="2800" dirty="0" err="1" smtClean="0">
                <a:latin typeface="Times New Roman"/>
                <a:cs typeface="Times New Roman"/>
              </a:rPr>
              <a:t>Vpp</a:t>
            </a:r>
            <a:r>
              <a:rPr lang="zh-TW" altLang="en-US" sz="2800" dirty="0">
                <a:latin typeface="Times New Roman"/>
                <a:cs typeface="Times New Roman"/>
              </a:rPr>
              <a:t>只修飾人物：</a:t>
            </a:r>
            <a:r>
              <a:rPr lang="en-US" altLang="zh-TW" sz="2800" dirty="0">
                <a:latin typeface="Times New Roman"/>
                <a:cs typeface="Times New Roman"/>
              </a:rPr>
              <a:t>All the people were surprised at the surprising result.</a:t>
            </a:r>
          </a:p>
          <a:p>
            <a:pPr marL="457200" indent="-457200">
              <a:buAutoNum type="arabicParenBoth"/>
            </a:pPr>
            <a:r>
              <a:rPr lang="en-US" altLang="zh-TW" sz="2800" dirty="0" err="1" smtClean="0">
                <a:latin typeface="Times New Roman"/>
                <a:cs typeface="Times New Roman"/>
              </a:rPr>
              <a:t>Ving</a:t>
            </a:r>
            <a:r>
              <a:rPr lang="en-US" altLang="zh-TW" sz="2800" dirty="0" smtClean="0">
                <a:latin typeface="Times New Roman"/>
                <a:cs typeface="Times New Roman"/>
              </a:rPr>
              <a:t> </a:t>
            </a:r>
            <a:r>
              <a:rPr lang="zh-TW" altLang="en-US" sz="2800" dirty="0">
                <a:latin typeface="Times New Roman"/>
                <a:cs typeface="Times New Roman"/>
              </a:rPr>
              <a:t>修飾事物：</a:t>
            </a:r>
            <a:r>
              <a:rPr lang="en-US" altLang="zh-TW" sz="2800" dirty="0">
                <a:latin typeface="Times New Roman"/>
                <a:cs typeface="Times New Roman"/>
              </a:rPr>
              <a:t>The result is quiet disappointing. 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9276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TW" altLang="en-US" sz="3200" dirty="0" smtClean="0">
                <a:latin typeface="+mj-ea"/>
              </a:rPr>
              <a:t>關代用法</a:t>
            </a:r>
            <a:r>
              <a:rPr kumimoji="1" lang="en-US" altLang="zh-TW" sz="3200" dirty="0" smtClean="0">
                <a:latin typeface="+mj-ea"/>
              </a:rPr>
              <a:t>all </a:t>
            </a:r>
            <a:r>
              <a:rPr kumimoji="1" lang="en-US" altLang="zh-TW" sz="3200" dirty="0">
                <a:latin typeface="+mj-ea"/>
              </a:rPr>
              <a:t>of /most of </a:t>
            </a:r>
            <a:r>
              <a:rPr kumimoji="1" lang="zh-TW" altLang="en-US" sz="3200" dirty="0">
                <a:latin typeface="+mj-ea"/>
              </a:rPr>
              <a:t>等</a:t>
            </a:r>
            <a:r>
              <a:rPr kumimoji="1" lang="en-US" altLang="zh-TW" sz="3200" dirty="0">
                <a:latin typeface="+mj-ea"/>
              </a:rPr>
              <a:t> </a:t>
            </a:r>
            <a:r>
              <a:rPr kumimoji="1" lang="zh-TW" altLang="en-US" sz="3200" dirty="0">
                <a:latin typeface="+mj-ea"/>
              </a:rPr>
              <a:t>＋</a:t>
            </a:r>
            <a:r>
              <a:rPr kumimoji="1" lang="en-US" altLang="zh-TW" sz="3200" dirty="0">
                <a:latin typeface="+mj-ea"/>
              </a:rPr>
              <a:t>whom </a:t>
            </a:r>
            <a:r>
              <a:rPr kumimoji="1" lang="en-US" altLang="zh-TW" sz="3200" dirty="0" smtClean="0">
                <a:latin typeface="+mj-ea"/>
              </a:rPr>
              <a:t>/which (120)</a:t>
            </a:r>
            <a:endParaRPr kumimoji="1" lang="zh-TW" altLang="en-US" sz="3200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sz="2800" dirty="0" smtClean="0">
                <a:latin typeface="Times New Roman"/>
                <a:cs typeface="Times New Roman"/>
              </a:rPr>
              <a:t>Mary has three brothers. All of them are married. </a:t>
            </a:r>
          </a:p>
          <a:p>
            <a:pPr marL="0" indent="0">
              <a:buNone/>
            </a:pPr>
            <a:r>
              <a:rPr kumimoji="1" lang="en-US" altLang="zh-TW" sz="2800" dirty="0" smtClean="0">
                <a:latin typeface="Times New Roman"/>
                <a:cs typeface="Times New Roman"/>
              </a:rPr>
              <a:t>					               (2 sentences)</a:t>
            </a:r>
          </a:p>
          <a:p>
            <a:pPr marL="0" indent="0">
              <a:buNone/>
            </a:pPr>
            <a:r>
              <a:rPr kumimoji="1" lang="en-US" altLang="zh-TW" sz="2800" dirty="0">
                <a:latin typeface="Times New Roman"/>
                <a:cs typeface="Times New Roman"/>
              </a:rPr>
              <a:t> </a:t>
            </a:r>
            <a:r>
              <a:rPr kumimoji="1" lang="en-US" altLang="zh-TW" sz="2800" dirty="0" smtClean="0">
                <a:latin typeface="Times New Roman"/>
                <a:cs typeface="Times New Roman"/>
              </a:rPr>
              <a:t> </a:t>
            </a:r>
            <a:r>
              <a:rPr kumimoji="1" lang="en-US" altLang="zh-TW" sz="2800" dirty="0" smtClean="0">
                <a:latin typeface="Times New Roman"/>
                <a:ea typeface="Wingdings"/>
                <a:cs typeface="Times New Roman"/>
                <a:sym typeface="Wingdings"/>
              </a:rPr>
              <a:t></a:t>
            </a:r>
            <a:r>
              <a:rPr kumimoji="1" lang="en-US" altLang="zh-TW" sz="2800" dirty="0" smtClean="0">
                <a:latin typeface="Times New Roman"/>
                <a:cs typeface="Times New Roman"/>
              </a:rPr>
              <a:t>Mary has three brothers, all of whom are married. </a:t>
            </a:r>
          </a:p>
          <a:p>
            <a:pPr marL="0" indent="0">
              <a:buNone/>
            </a:pPr>
            <a:r>
              <a:rPr kumimoji="1" lang="en-US" altLang="zh-TW" sz="2800" dirty="0" smtClean="0">
                <a:latin typeface="Times New Roman"/>
                <a:cs typeface="Times New Roman"/>
              </a:rPr>
              <a:t>					                (1 sentence)</a:t>
            </a:r>
          </a:p>
          <a:p>
            <a:pPr marL="0" indent="0">
              <a:buNone/>
            </a:pPr>
            <a:endParaRPr kumimoji="1" lang="en-US" altLang="zh-TW" sz="2800" dirty="0" smtClean="0">
              <a:latin typeface="Times New Roman"/>
              <a:cs typeface="Times New Roman"/>
            </a:endParaRPr>
          </a:p>
          <a:p>
            <a:r>
              <a:rPr kumimoji="1" lang="en-US" altLang="zh-TW" sz="2800" dirty="0" smtClean="0">
                <a:latin typeface="Times New Roman"/>
                <a:cs typeface="Times New Roman"/>
              </a:rPr>
              <a:t>They asked me a lot of questions. I couldn’t answer most of them.                                            (</a:t>
            </a:r>
            <a:r>
              <a:rPr kumimoji="1" lang="en-US" altLang="zh-TW" sz="2800" dirty="0">
                <a:latin typeface="Times New Roman"/>
                <a:cs typeface="Times New Roman"/>
              </a:rPr>
              <a:t>2 sentences)</a:t>
            </a:r>
          </a:p>
          <a:p>
            <a:pPr marL="0" indent="0">
              <a:buNone/>
            </a:pPr>
            <a:r>
              <a:rPr kumimoji="1" lang="en-US" altLang="zh-TW" sz="2800" dirty="0">
                <a:latin typeface="Times New Roman"/>
                <a:cs typeface="Times New Roman"/>
              </a:rPr>
              <a:t> </a:t>
            </a:r>
            <a:r>
              <a:rPr kumimoji="1" lang="en-US" altLang="zh-TW" sz="2800" dirty="0" smtClean="0">
                <a:latin typeface="Times New Roman"/>
                <a:ea typeface="Wingdings"/>
                <a:cs typeface="Times New Roman"/>
                <a:sym typeface="Wingdings"/>
              </a:rPr>
              <a:t></a:t>
            </a:r>
            <a:r>
              <a:rPr kumimoji="1" lang="en-US" altLang="zh-TW" sz="2800" dirty="0" smtClean="0">
                <a:latin typeface="Times New Roman"/>
                <a:cs typeface="Times New Roman"/>
              </a:rPr>
              <a:t> They asked me a lot of questions, most of which I couldn’t   answer.                                         (</a:t>
            </a:r>
            <a:r>
              <a:rPr kumimoji="1" lang="en-US" altLang="zh-TW" sz="2800" dirty="0">
                <a:latin typeface="Times New Roman"/>
                <a:cs typeface="Times New Roman"/>
              </a:rPr>
              <a:t>1 sentence)</a:t>
            </a:r>
          </a:p>
          <a:p>
            <a:pPr marL="0" indent="0">
              <a:buNone/>
            </a:pPr>
            <a:endParaRPr kumimoji="1" lang="en-US" altLang="zh-TW" dirty="0" smtClean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1815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類似用法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sz="2800" dirty="0" smtClean="0">
                <a:latin typeface="Times New Roman"/>
                <a:cs typeface="Times New Roman"/>
              </a:rPr>
              <a:t>none of / neither of / any of /         </a:t>
            </a:r>
          </a:p>
          <a:p>
            <a:pPr marL="0" indent="0">
              <a:buNone/>
            </a:pPr>
            <a:r>
              <a:rPr kumimoji="1" lang="en-US" altLang="zh-TW" sz="2800" dirty="0" smtClean="0">
                <a:latin typeface="Times New Roman"/>
                <a:cs typeface="Times New Roman"/>
              </a:rPr>
              <a:t>  some of / many of / much of /          + whom</a:t>
            </a:r>
            <a:r>
              <a:rPr kumimoji="1" lang="zh-TW" altLang="en-US" sz="2800" dirty="0" smtClean="0">
                <a:latin typeface="Times New Roman"/>
                <a:cs typeface="Times New Roman"/>
              </a:rPr>
              <a:t>指人</a:t>
            </a:r>
            <a:endParaRPr kumimoji="1" lang="en-US" altLang="zh-TW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TW" sz="2800" dirty="0" smtClean="0">
                <a:latin typeface="Times New Roman"/>
                <a:cs typeface="Times New Roman"/>
              </a:rPr>
              <a:t>  both of / half of / each of /                + which </a:t>
            </a:r>
            <a:r>
              <a:rPr kumimoji="1" lang="zh-TW" altLang="en-US" sz="2800" dirty="0" smtClean="0">
                <a:latin typeface="Times New Roman"/>
                <a:cs typeface="Times New Roman"/>
              </a:rPr>
              <a:t>指物</a:t>
            </a:r>
            <a:r>
              <a:rPr kumimoji="1" lang="en-US" altLang="zh-TW" sz="2800" dirty="0" smtClean="0">
                <a:latin typeface="Times New Roman"/>
                <a:cs typeface="Times New Roman"/>
              </a:rPr>
              <a:t>             </a:t>
            </a:r>
          </a:p>
          <a:p>
            <a:endParaRPr kumimoji="1" lang="en-US" altLang="zh-TW" sz="2800" dirty="0">
              <a:latin typeface="Times New Roman"/>
              <a:cs typeface="Times New Roman"/>
            </a:endParaRPr>
          </a:p>
          <a:p>
            <a:r>
              <a:rPr kumimoji="1" lang="en-US" altLang="zh-TW" sz="2800" dirty="0" smtClean="0">
                <a:latin typeface="Times New Roman"/>
                <a:cs typeface="Times New Roman"/>
              </a:rPr>
              <a:t>Tom tried three jackets, none of which  fit him. </a:t>
            </a:r>
          </a:p>
          <a:p>
            <a:r>
              <a:rPr kumimoji="1" lang="en-US" altLang="zh-TW" sz="2800" dirty="0" smtClean="0">
                <a:latin typeface="Times New Roman"/>
                <a:cs typeface="Times New Roman"/>
              </a:rPr>
              <a:t>She has a lot of friends, many of whom she went to school with.                   </a:t>
            </a:r>
            <a:endParaRPr kumimoji="1" lang="zh-TW" alt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634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D2533C"/>
                </a:solidFill>
                <a:latin typeface="+mn-ea"/>
                <a:ea typeface="+mn-ea"/>
              </a:rPr>
              <a:t>主詞動詞</a:t>
            </a:r>
            <a:r>
              <a:rPr lang="zh-TW" altLang="en-US" sz="3600" b="1" dirty="0" smtClean="0">
                <a:solidFill>
                  <a:srgbClr val="D2533C"/>
                </a:solidFill>
                <a:latin typeface="+mn-ea"/>
                <a:ea typeface="+mn-ea"/>
              </a:rPr>
              <a:t>一致性</a:t>
            </a:r>
            <a:r>
              <a:rPr lang="en-US" altLang="zh-TW" sz="3600" b="1" dirty="0" smtClean="0">
                <a:solidFill>
                  <a:srgbClr val="D2533C"/>
                </a:solidFill>
                <a:latin typeface="+mn-ea"/>
                <a:ea typeface="+mn-ea"/>
              </a:rPr>
              <a:t>(102)</a:t>
            </a:r>
            <a:endParaRPr kumimoji="1" lang="zh-TW" altLang="en-US" sz="3600" dirty="0">
              <a:solidFill>
                <a:srgbClr val="D2533C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19100" y="1611850"/>
            <a:ext cx="8267700" cy="4407949"/>
          </a:xfrm>
        </p:spPr>
        <p:txBody>
          <a:bodyPr>
            <a:normAutofit/>
          </a:bodyPr>
          <a:lstStyle/>
          <a:p>
            <a:r>
              <a:rPr lang="en-US" altLang="zh-TW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________________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+ </a:t>
            </a:r>
            <a:r>
              <a:rPr lang="en-US" altLang="zh-TW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that + S + (should) + V</a:t>
            </a:r>
            <a:r>
              <a:rPr lang="zh-TW" alt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原 </a:t>
            </a:r>
            <a:r>
              <a:rPr lang="en-US" altLang="zh-TW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/ be </a:t>
            </a:r>
            <a:r>
              <a:rPr lang="en-US" altLang="zh-TW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Vpp</a:t>
            </a:r>
            <a:endParaRPr lang="en-US" altLang="zh-TW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altLang="zh-TW" sz="2400" b="1" dirty="0" smtClean="0">
                <a:latin typeface="Times New Roman"/>
                <a:cs typeface="Times New Roman"/>
              </a:rPr>
              <a:t>         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suggest</a:t>
            </a:r>
            <a:r>
              <a:rPr lang="en-US" altLang="zh-TW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, recommend, propose </a:t>
            </a:r>
            <a:r>
              <a:rPr lang="zh-TW" altLang="en-US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建議</a:t>
            </a:r>
          </a:p>
          <a:p>
            <a:pPr marL="0" indent="0">
              <a:buNone/>
            </a:pPr>
            <a:r>
              <a:rPr lang="en-US" altLang="zh-TW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   order</a:t>
            </a:r>
            <a:r>
              <a:rPr lang="en-US" altLang="zh-TW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, command, direct </a:t>
            </a:r>
            <a:r>
              <a:rPr lang="zh-TW" altLang="en-US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命令</a:t>
            </a:r>
          </a:p>
          <a:p>
            <a:pPr marL="0" indent="0">
              <a:buNone/>
            </a:pPr>
            <a:r>
              <a:rPr lang="zh-CHT" altLang="en-US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</a:t>
            </a:r>
            <a:r>
              <a:rPr lang="en-US" altLang="zh-CHT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insist</a:t>
            </a:r>
            <a:r>
              <a:rPr lang="en-US" altLang="zh-CHT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, persist, urge </a:t>
            </a:r>
            <a:r>
              <a:rPr lang="zh-CHT" alt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堅持</a:t>
            </a:r>
            <a:endParaRPr lang="en-US" altLang="zh-CHT" sz="24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altLang="zh-TW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   ask</a:t>
            </a:r>
            <a:r>
              <a:rPr lang="en-US" altLang="zh-TW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, demand, require, request </a:t>
            </a:r>
            <a:r>
              <a:rPr lang="zh-TW" altLang="en-US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要求</a:t>
            </a:r>
            <a:endParaRPr lang="en-US" altLang="zh-TW" sz="24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zh-CHT" altLang="en-US" sz="240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zh-CHT" altLang="en-US" sz="2400" dirty="0" smtClean="0">
                <a:latin typeface="Times New Roman"/>
                <a:cs typeface="Times New Roman"/>
              </a:rPr>
              <a:t>口訣：</a:t>
            </a:r>
            <a:r>
              <a:rPr lang="zh-TW" altLang="en-US" sz="2400" dirty="0" smtClean="0">
                <a:latin typeface="Times New Roman"/>
                <a:cs typeface="Times New Roman"/>
              </a:rPr>
              <a:t>建命堅要</a:t>
            </a:r>
            <a:endParaRPr lang="en-US" altLang="zh-CHT" sz="2400" dirty="0" smtClean="0">
              <a:latin typeface="Times New Roman"/>
              <a:cs typeface="Times New Roman"/>
            </a:endParaRPr>
          </a:p>
          <a:p>
            <a:r>
              <a:rPr lang="en-US" altLang="zh-TW" sz="2400" dirty="0" smtClean="0">
                <a:latin typeface="Times New Roman"/>
                <a:cs typeface="Times New Roman"/>
              </a:rPr>
              <a:t>She </a:t>
            </a:r>
            <a:r>
              <a:rPr lang="en-US" altLang="zh-TW" sz="2400" dirty="0">
                <a:latin typeface="Times New Roman"/>
                <a:cs typeface="Times New Roman"/>
              </a:rPr>
              <a:t>commanded that the rule </a:t>
            </a:r>
            <a:r>
              <a:rPr lang="en-US" altLang="zh-TW" sz="2400" u="sng" dirty="0">
                <a:latin typeface="Times New Roman"/>
                <a:cs typeface="Times New Roman"/>
              </a:rPr>
              <a:t>be enforced</a:t>
            </a:r>
            <a:r>
              <a:rPr lang="en-US" altLang="zh-TW" sz="2400" dirty="0">
                <a:latin typeface="Times New Roman"/>
                <a:cs typeface="Times New Roman"/>
              </a:rPr>
              <a:t>.</a:t>
            </a:r>
          </a:p>
          <a:p>
            <a:r>
              <a:rPr lang="en-US" altLang="zh-TW" sz="2400" dirty="0">
                <a:latin typeface="Times New Roman"/>
                <a:cs typeface="Times New Roman"/>
              </a:rPr>
              <a:t>The doctor recommended that she </a:t>
            </a:r>
            <a:r>
              <a:rPr lang="en-US" altLang="zh-TW" sz="2400" u="sng" dirty="0">
                <a:latin typeface="Times New Roman"/>
                <a:cs typeface="Times New Roman"/>
              </a:rPr>
              <a:t>take</a:t>
            </a:r>
            <a:r>
              <a:rPr lang="en-US" altLang="zh-TW" sz="2400" dirty="0">
                <a:latin typeface="Times New Roman"/>
                <a:cs typeface="Times New Roman"/>
              </a:rPr>
              <a:t> the medicine.</a:t>
            </a:r>
          </a:p>
          <a:p>
            <a:endParaRPr kumimoji="1" lang="zh-TW" alt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5227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D2533C"/>
                </a:solidFill>
                <a:latin typeface="+mn-ea"/>
                <a:ea typeface="+mn-ea"/>
              </a:rPr>
              <a:t>主詞動詞</a:t>
            </a:r>
            <a:r>
              <a:rPr lang="zh-TW" altLang="en-US" sz="3600" b="1" dirty="0" smtClean="0">
                <a:solidFill>
                  <a:srgbClr val="D2533C"/>
                </a:solidFill>
                <a:latin typeface="+mn-ea"/>
                <a:ea typeface="+mn-ea"/>
              </a:rPr>
              <a:t>一致性</a:t>
            </a:r>
            <a:r>
              <a:rPr lang="en-US" altLang="zh-TW" sz="3600" b="1" dirty="0" smtClean="0">
                <a:solidFill>
                  <a:srgbClr val="D2533C"/>
                </a:solidFill>
                <a:latin typeface="+mn-ea"/>
                <a:ea typeface="+mn-ea"/>
              </a:rPr>
              <a:t> </a:t>
            </a:r>
            <a:endParaRPr kumimoji="1" lang="zh-TW" altLang="en-US" sz="3600" dirty="0">
              <a:solidFill>
                <a:srgbClr val="D2533C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31800" y="1709538"/>
            <a:ext cx="8255000" cy="4500761"/>
          </a:xfrm>
        </p:spPr>
        <p:txBody>
          <a:bodyPr>
            <a:normAutofit/>
          </a:bodyPr>
          <a:lstStyle/>
          <a:p>
            <a:r>
              <a:rPr lang="en-US" altLang="zh-TW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It is 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____________________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+ </a:t>
            </a:r>
            <a:r>
              <a:rPr lang="en-US" altLang="zh-TW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that + S + (should) + V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原</a:t>
            </a:r>
          </a:p>
          <a:p>
            <a:pPr marL="0" indent="0">
              <a:buNone/>
            </a:pPr>
            <a:r>
              <a:rPr lang="en-US" altLang="zh-TW" sz="2400" b="1" dirty="0" smtClean="0">
                <a:latin typeface="Times New Roman"/>
                <a:cs typeface="Times New Roman"/>
              </a:rPr>
              <a:t>           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vital / considerable</a:t>
            </a:r>
          </a:p>
          <a:p>
            <a:pPr marL="0" indent="0">
              <a:buNone/>
            </a:pPr>
            <a:r>
              <a:rPr lang="en-US" altLang="zh-TW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      important / natural</a:t>
            </a:r>
            <a:endParaRPr lang="en-US" altLang="zh-TW" sz="24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altLang="zh-TW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      necessary / urgent</a:t>
            </a:r>
          </a:p>
          <a:p>
            <a:pPr marL="0" indent="0">
              <a:buNone/>
            </a:pPr>
            <a:r>
              <a:rPr lang="en-US" altLang="zh-TW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      essential /  imperative </a:t>
            </a:r>
          </a:p>
          <a:p>
            <a:pPr marL="0" indent="0">
              <a:buNone/>
            </a:pPr>
            <a:endParaRPr lang="en-US" altLang="zh-TW" sz="24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altLang="zh-TW" sz="2400" dirty="0" smtClean="0">
                <a:latin typeface="Times New Roman"/>
                <a:cs typeface="Times New Roman"/>
              </a:rPr>
              <a:t>It </a:t>
            </a:r>
            <a:r>
              <a:rPr lang="en-US" altLang="zh-TW" sz="2400" dirty="0">
                <a:latin typeface="Times New Roman"/>
                <a:cs typeface="Times New Roman"/>
              </a:rPr>
              <a:t>is imperative that the U.S. government </a:t>
            </a:r>
            <a:r>
              <a:rPr lang="en-US" altLang="zh-TW" sz="2400" u="sng" dirty="0">
                <a:latin typeface="Times New Roman"/>
                <a:cs typeface="Times New Roman"/>
              </a:rPr>
              <a:t>address</a:t>
            </a:r>
            <a:r>
              <a:rPr lang="en-US" altLang="zh-TW" sz="2400" dirty="0">
                <a:latin typeface="Times New Roman"/>
                <a:cs typeface="Times New Roman"/>
              </a:rPr>
              <a:t> the issue of employment for women.</a:t>
            </a:r>
          </a:p>
          <a:p>
            <a:r>
              <a:rPr lang="en-US" altLang="zh-TW" sz="2400" dirty="0">
                <a:latin typeface="Times New Roman"/>
                <a:cs typeface="Times New Roman"/>
              </a:rPr>
              <a:t>It is important that everyone </a:t>
            </a:r>
            <a:r>
              <a:rPr lang="en-US" altLang="zh-TW" sz="2400" u="sng" dirty="0">
                <a:latin typeface="Times New Roman"/>
                <a:cs typeface="Times New Roman"/>
              </a:rPr>
              <a:t>be</a:t>
            </a:r>
            <a:r>
              <a:rPr lang="en-US" altLang="zh-TW" sz="2400" dirty="0">
                <a:latin typeface="Times New Roman"/>
                <a:cs typeface="Times New Roman"/>
              </a:rPr>
              <a:t> on time.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790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49494"/>
            <a:ext cx="7772400" cy="879191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D2533C"/>
                </a:solidFill>
                <a:latin typeface="+mn-ea"/>
                <a:ea typeface="+mn-ea"/>
              </a:rPr>
              <a:t>關係</a:t>
            </a:r>
            <a:r>
              <a:rPr lang="zh-TW" altLang="en-US" sz="3600" b="1" dirty="0" smtClean="0">
                <a:solidFill>
                  <a:srgbClr val="D2533C"/>
                </a:solidFill>
                <a:latin typeface="+mn-ea"/>
                <a:ea typeface="+mn-ea"/>
              </a:rPr>
              <a:t>代名詞</a:t>
            </a:r>
            <a:r>
              <a:rPr lang="en-US" altLang="zh-TW" sz="3600" b="1" dirty="0" smtClean="0">
                <a:solidFill>
                  <a:srgbClr val="D2533C"/>
                </a:solidFill>
                <a:latin typeface="+mn-ea"/>
                <a:ea typeface="+mn-ea"/>
              </a:rPr>
              <a:t> (112)</a:t>
            </a:r>
            <a:endParaRPr kumimoji="1" lang="zh-TW" altLang="en-US" sz="3600" b="1" dirty="0">
              <a:solidFill>
                <a:srgbClr val="D2533C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685116"/>
            <a:ext cx="7772400" cy="4741083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latin typeface="Times New Roman"/>
                <a:cs typeface="Times New Roman"/>
              </a:rPr>
              <a:t>先行詞</a:t>
            </a:r>
            <a:r>
              <a:rPr lang="en-US" altLang="zh-TW" sz="2800" b="1" dirty="0">
                <a:latin typeface="Times New Roman"/>
                <a:cs typeface="Times New Roman"/>
              </a:rPr>
              <a:t>	主格 	 	受格	   	所有格</a:t>
            </a:r>
            <a:endParaRPr lang="zh-TW" altLang="en-US" sz="2800" dirty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altLang="zh-TW" sz="2800" dirty="0">
                <a:latin typeface="Times New Roman"/>
                <a:cs typeface="Times New Roman"/>
              </a:rPr>
              <a:t>		人	</a:t>
            </a:r>
            <a:r>
              <a:rPr lang="en-US" altLang="zh-TW" sz="2800" dirty="0">
                <a:solidFill>
                  <a:srgbClr val="FF0000"/>
                </a:solidFill>
                <a:latin typeface="Times New Roman"/>
                <a:cs typeface="Times New Roman"/>
              </a:rPr>
              <a:t>who/that	whom/that	whose</a:t>
            </a:r>
            <a:endParaRPr lang="zh-TW" altLang="en-US" sz="28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altLang="zh-TW" sz="2800" dirty="0">
                <a:latin typeface="Times New Roman"/>
                <a:cs typeface="Times New Roman"/>
              </a:rPr>
              <a:t>		物	</a:t>
            </a:r>
            <a:r>
              <a:rPr lang="en-US" altLang="zh-TW" sz="2800" dirty="0">
                <a:solidFill>
                  <a:srgbClr val="FF0000"/>
                </a:solidFill>
                <a:latin typeface="Times New Roman"/>
                <a:cs typeface="Times New Roman"/>
              </a:rPr>
              <a:t>which/that	which/that	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whose</a:t>
            </a:r>
          </a:p>
          <a:p>
            <a:pPr>
              <a:buNone/>
            </a:pPr>
            <a:r>
              <a:rPr lang="zh-TW" alt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用句子結構，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 + V + O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，缺啥補啥</a:t>
            </a:r>
            <a:endParaRPr lang="zh-TW" altLang="en-US" sz="2800" dirty="0">
              <a:latin typeface="Times New Roman"/>
              <a:cs typeface="Times New Roman"/>
            </a:endParaRPr>
          </a:p>
          <a:p>
            <a:r>
              <a:rPr lang="en-US" altLang="zh-TW" sz="2800" dirty="0">
                <a:latin typeface="Times New Roman"/>
                <a:cs typeface="Times New Roman"/>
              </a:rPr>
              <a:t>I saw somebody __________knows computers very well.</a:t>
            </a:r>
            <a:endParaRPr lang="zh-TW" altLang="en-US" sz="2800" dirty="0">
              <a:latin typeface="Times New Roman"/>
              <a:cs typeface="Times New Roman"/>
            </a:endParaRPr>
          </a:p>
          <a:p>
            <a:r>
              <a:rPr lang="en-US" altLang="zh-TW" sz="2800" dirty="0">
                <a:latin typeface="Times New Roman"/>
                <a:cs typeface="Times New Roman"/>
              </a:rPr>
              <a:t>I have a jacket __________ my brother designs.</a:t>
            </a:r>
            <a:endParaRPr lang="zh-TW" altLang="en-US" sz="2800" dirty="0">
              <a:latin typeface="Times New Roman"/>
              <a:cs typeface="Times New Roman"/>
            </a:endParaRPr>
          </a:p>
          <a:p>
            <a:r>
              <a:rPr lang="en-US" altLang="zh-TW" sz="2800" dirty="0">
                <a:latin typeface="Times New Roman"/>
                <a:cs typeface="Times New Roman"/>
              </a:rPr>
              <a:t>I recommend Mr. Hunt ___________ ideas are very creative. </a:t>
            </a:r>
            <a:endParaRPr lang="zh-TW" altLang="en-US" sz="2800" dirty="0">
              <a:latin typeface="Times New Roman"/>
              <a:cs typeface="Times New Roman"/>
            </a:endParaRPr>
          </a:p>
          <a:p>
            <a:pPr>
              <a:buNone/>
            </a:pPr>
            <a:endParaRPr lang="en-US" altLang="zh-TW" sz="2400" dirty="0"/>
          </a:p>
          <a:p>
            <a:pPr>
              <a:buNone/>
            </a:pPr>
            <a:endParaRPr lang="en-US" altLang="zh-TW" sz="2400" dirty="0"/>
          </a:p>
          <a:p>
            <a:pPr>
              <a:buNone/>
            </a:pPr>
            <a:endParaRPr lang="zh-TW" altLang="en-US" sz="2400" dirty="0"/>
          </a:p>
          <a:p>
            <a:endParaRPr lang="en-US" altLang="zh-TW" sz="1800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3672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800" b="1" dirty="0"/>
              <a:t>整個句子做為先行詞可用代替</a:t>
            </a:r>
            <a:endParaRPr lang="zh-TW" altLang="en-US" sz="2800" dirty="0"/>
          </a:p>
          <a:p>
            <a:pPr>
              <a:buNone/>
            </a:pPr>
            <a:r>
              <a:rPr lang="en-US" altLang="zh-TW" sz="2800" dirty="0"/>
              <a:t>	She exercises everyday, </a:t>
            </a:r>
            <a:r>
              <a:rPr lang="en-US" altLang="zh-TW" sz="2800" dirty="0">
                <a:solidFill>
                  <a:srgbClr val="FF0000"/>
                </a:solidFill>
              </a:rPr>
              <a:t>which</a:t>
            </a:r>
            <a:r>
              <a:rPr lang="en-US" altLang="zh-TW" sz="2800" dirty="0"/>
              <a:t> keeps her healthy. </a:t>
            </a:r>
            <a:endParaRPr lang="zh-TW" altLang="en-US" sz="2800" dirty="0"/>
          </a:p>
          <a:p>
            <a:pPr>
              <a:buNone/>
            </a:pPr>
            <a:r>
              <a:rPr lang="en-US" altLang="zh-TW" sz="2800" dirty="0"/>
              <a:t> </a:t>
            </a:r>
            <a:endParaRPr lang="zh-TW" altLang="en-US" sz="2800" dirty="0"/>
          </a:p>
          <a:p>
            <a:r>
              <a:rPr lang="zh-TW" altLang="en-US" sz="2800" b="1" u="sng" dirty="0"/>
              <a:t>逗號</a:t>
            </a:r>
            <a:r>
              <a:rPr lang="zh-TW" altLang="en-US" sz="2800" b="1" dirty="0"/>
              <a:t>與</a:t>
            </a:r>
            <a:r>
              <a:rPr lang="zh-TW" altLang="en-US" sz="2800" b="1" u="sng" dirty="0"/>
              <a:t>介系詞</a:t>
            </a:r>
            <a:r>
              <a:rPr lang="zh-TW" altLang="en-US" sz="2800" b="1" dirty="0"/>
              <a:t>不可和</a:t>
            </a:r>
            <a:r>
              <a:rPr lang="en-US" altLang="zh-TW" sz="2800" b="1" dirty="0"/>
              <a:t> that </a:t>
            </a:r>
            <a:r>
              <a:rPr lang="zh-TW" altLang="en-US" sz="2800" b="1" dirty="0"/>
              <a:t>放在一起</a:t>
            </a:r>
            <a:endParaRPr lang="en-US" altLang="zh-TW" sz="2800" b="1" dirty="0"/>
          </a:p>
          <a:p>
            <a:endParaRPr lang="zh-TW" altLang="en-US" sz="2800" dirty="0"/>
          </a:p>
          <a:p>
            <a:r>
              <a:rPr lang="zh-TW" altLang="en-US" sz="2800" dirty="0"/>
              <a:t>錯誤</a:t>
            </a:r>
            <a:r>
              <a:rPr lang="en-US" altLang="zh-TW" sz="2800" dirty="0"/>
              <a:t> Helen</a:t>
            </a:r>
            <a:r>
              <a:rPr lang="en-US" altLang="zh-TW" sz="2800" dirty="0">
                <a:solidFill>
                  <a:srgbClr val="FF0000"/>
                </a:solidFill>
              </a:rPr>
              <a:t>, (that) </a:t>
            </a:r>
            <a:r>
              <a:rPr lang="en-US" altLang="zh-TW" sz="2800" dirty="0"/>
              <a:t>lives in Japan, will come to the party. </a:t>
            </a:r>
          </a:p>
          <a:p>
            <a:pPr>
              <a:buNone/>
            </a:pPr>
            <a:r>
              <a:rPr lang="en-US" altLang="zh-TW" sz="2800" dirty="0"/>
              <a:t>                               </a:t>
            </a:r>
            <a:endParaRPr lang="zh-TW" altLang="en-US" sz="2800" dirty="0"/>
          </a:p>
          <a:p>
            <a:r>
              <a:rPr lang="zh-TW" altLang="en-US" sz="2800" dirty="0"/>
              <a:t>錯誤</a:t>
            </a:r>
            <a:r>
              <a:rPr lang="en-US" altLang="zh-TW" sz="2800" dirty="0"/>
              <a:t> The hotel </a:t>
            </a:r>
            <a:r>
              <a:rPr lang="en-US" altLang="zh-TW" sz="2800" dirty="0">
                <a:solidFill>
                  <a:srgbClr val="FF0000"/>
                </a:solidFill>
              </a:rPr>
              <a:t>in (that) </a:t>
            </a:r>
            <a:r>
              <a:rPr lang="en-US" altLang="zh-TW" sz="2800" dirty="0"/>
              <a:t>we stay is very comfortable.</a:t>
            </a:r>
            <a:endParaRPr lang="zh-TW" altLang="en-US" sz="2800" dirty="0"/>
          </a:p>
          <a:p>
            <a:endParaRPr lang="en-US" altLang="zh-TW" sz="2400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521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D2533C"/>
                </a:solidFill>
                <a:latin typeface="Calibri"/>
                <a:cs typeface="Calibri"/>
              </a:rPr>
              <a:t>副詞</a:t>
            </a:r>
            <a:r>
              <a:rPr lang="zh-TW" altLang="en-US" b="1" dirty="0" smtClean="0">
                <a:solidFill>
                  <a:srgbClr val="D2533C"/>
                </a:solidFill>
                <a:latin typeface="Calibri"/>
                <a:cs typeface="Calibri"/>
              </a:rPr>
              <a:t>用法</a:t>
            </a:r>
            <a:r>
              <a:rPr lang="en-US" altLang="zh-TW" b="1" dirty="0" smtClean="0">
                <a:solidFill>
                  <a:srgbClr val="D2533C"/>
                </a:solidFill>
                <a:latin typeface="Calibri"/>
                <a:cs typeface="Calibri"/>
              </a:rPr>
              <a:t>(113)</a:t>
            </a:r>
            <a:endParaRPr kumimoji="1" lang="zh-TW" altLang="en-US" dirty="0">
              <a:solidFill>
                <a:srgbClr val="D2533C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2800" dirty="0">
                <a:solidFill>
                  <a:srgbClr val="FF0000"/>
                </a:solidFill>
                <a:latin typeface="Times New Roman"/>
                <a:cs typeface="Times New Roman"/>
              </a:rPr>
              <a:t>(1)動詞前後</a:t>
            </a:r>
            <a:r>
              <a:rPr lang="en-US" altLang="zh-TW" sz="2800" dirty="0">
                <a:latin typeface="Times New Roman"/>
                <a:cs typeface="Times New Roman"/>
              </a:rPr>
              <a:t> </a:t>
            </a:r>
          </a:p>
          <a:p>
            <a:pPr>
              <a:buNone/>
            </a:pPr>
            <a:r>
              <a:rPr lang="en-US" altLang="zh-TW" sz="2800" dirty="0">
                <a:latin typeface="Times New Roman"/>
                <a:cs typeface="Times New Roman"/>
              </a:rPr>
              <a:t>	We finally completed the project. </a:t>
            </a:r>
            <a:endParaRPr lang="zh-TW" altLang="en-US" sz="2800" dirty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n-US" altLang="zh-TW" sz="2800" dirty="0">
                <a:solidFill>
                  <a:srgbClr val="FF0000"/>
                </a:solidFill>
                <a:latin typeface="Times New Roman"/>
                <a:cs typeface="Times New Roman"/>
              </a:rPr>
              <a:t>2)Be + 副詞 + </a:t>
            </a:r>
            <a:r>
              <a:rPr lang="en-US" altLang="zh-TW" sz="2800" dirty="0" err="1">
                <a:solidFill>
                  <a:srgbClr val="FF0000"/>
                </a:solidFill>
                <a:latin typeface="Times New Roman"/>
                <a:cs typeface="Times New Roman"/>
              </a:rPr>
              <a:t>Vpp</a:t>
            </a:r>
            <a:r>
              <a:rPr lang="en-US" altLang="zh-TW" sz="2800" dirty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</a:p>
          <a:p>
            <a:pPr>
              <a:buNone/>
            </a:pPr>
            <a:r>
              <a:rPr lang="en-US" altLang="zh-TW" sz="28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altLang="zh-TW" sz="2800" dirty="0">
                <a:latin typeface="Times New Roman"/>
                <a:cs typeface="Times New Roman"/>
              </a:rPr>
              <a:t>The service is temporarily delayed. </a:t>
            </a:r>
            <a:endParaRPr lang="zh-TW" altLang="en-US" sz="2800" dirty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n-US" altLang="zh-TW" sz="2800" dirty="0">
                <a:solidFill>
                  <a:srgbClr val="FF0000"/>
                </a:solidFill>
                <a:latin typeface="Times New Roman"/>
                <a:cs typeface="Times New Roman"/>
              </a:rPr>
              <a:t>3)形容詞前</a:t>
            </a:r>
            <a:r>
              <a:rPr lang="en-US" altLang="zh-TW" sz="2800" dirty="0">
                <a:latin typeface="Times New Roman"/>
                <a:cs typeface="Times New Roman"/>
              </a:rPr>
              <a:t> </a:t>
            </a:r>
          </a:p>
          <a:p>
            <a:pPr>
              <a:buNone/>
            </a:pPr>
            <a:r>
              <a:rPr lang="en-US" altLang="zh-TW" sz="2800" dirty="0">
                <a:latin typeface="Times New Roman"/>
                <a:cs typeface="Times New Roman"/>
              </a:rPr>
              <a:t>	The price is relatively high. </a:t>
            </a:r>
            <a:endParaRPr lang="zh-TW" altLang="en-US" sz="2800" dirty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altLang="zh-TW" sz="2800" dirty="0">
                <a:latin typeface="Calibri"/>
                <a:cs typeface="Calibri"/>
              </a:rPr>
              <a:t>	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1745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2800" dirty="0">
                <a:solidFill>
                  <a:srgbClr val="FF0000"/>
                </a:solidFill>
                <a:latin typeface="Times New Roman"/>
                <a:cs typeface="Times New Roman"/>
              </a:rPr>
              <a:t>(4)分詞前</a:t>
            </a:r>
          </a:p>
          <a:p>
            <a:pPr>
              <a:buNone/>
            </a:pPr>
            <a:r>
              <a:rPr lang="en-US" altLang="zh-TW" sz="2800" dirty="0">
                <a:latin typeface="Times New Roman"/>
                <a:cs typeface="Times New Roman"/>
              </a:rPr>
              <a:t>The information is for newly </a:t>
            </a:r>
            <a:r>
              <a:rPr lang="en-US" altLang="zh-TW" sz="2800" dirty="0" smtClean="0">
                <a:latin typeface="Times New Roman"/>
                <a:cs typeface="Times New Roman"/>
              </a:rPr>
              <a:t>hired employees</a:t>
            </a:r>
            <a:r>
              <a:rPr lang="en-US" altLang="zh-TW" sz="2800" dirty="0">
                <a:latin typeface="Times New Roman"/>
                <a:cs typeface="Times New Roman"/>
              </a:rPr>
              <a:t>. </a:t>
            </a:r>
            <a:endParaRPr lang="zh-TW" altLang="en-US" sz="2800" dirty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altLang="zh-TW" sz="2800" dirty="0">
                <a:solidFill>
                  <a:srgbClr val="FF0000"/>
                </a:solidFill>
                <a:latin typeface="Times New Roman"/>
                <a:cs typeface="Times New Roman"/>
              </a:rPr>
              <a:t>(5)句子開頭</a:t>
            </a:r>
            <a:r>
              <a:rPr lang="en-US" altLang="zh-TW" sz="2800" dirty="0">
                <a:latin typeface="Times New Roman"/>
                <a:cs typeface="Times New Roman"/>
              </a:rPr>
              <a:t> </a:t>
            </a:r>
          </a:p>
          <a:p>
            <a:pPr>
              <a:buNone/>
            </a:pPr>
            <a:r>
              <a:rPr lang="en-US" altLang="zh-TW" sz="2800" dirty="0">
                <a:latin typeface="Times New Roman"/>
                <a:cs typeface="Times New Roman"/>
              </a:rPr>
              <a:t>Obviously, we are spending too much. </a:t>
            </a:r>
            <a:endParaRPr lang="zh-TW" altLang="en-US" sz="2800" dirty="0">
              <a:latin typeface="Times New Roman"/>
              <a:cs typeface="Times New Roman"/>
            </a:endParaRPr>
          </a:p>
          <a:p>
            <a:endParaRPr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8212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分詞形容</a:t>
            </a:r>
            <a:r>
              <a:rPr lang="zh-TW" altLang="en-US" b="1" dirty="0" smtClean="0"/>
              <a:t>詞</a:t>
            </a:r>
            <a:r>
              <a:rPr lang="en-US" altLang="zh-TW" b="1" dirty="0" smtClean="0"/>
              <a:t>(116)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2800" dirty="0">
                <a:latin typeface="Times New Roman"/>
                <a:ea typeface="Apple LiSung Light"/>
                <a:cs typeface="Times New Roman"/>
              </a:rPr>
              <a:t>一、分詞是由動詞轉用為形容詞的字，和普通的形容詞一樣，可以修飾名詞。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/>
                <a:ea typeface="Apple LiSung Light"/>
                <a:cs typeface="Times New Roman"/>
              </a:rPr>
              <a:t>1</a:t>
            </a:r>
            <a:r>
              <a:rPr lang="en-US" altLang="zh-TW" sz="2800" dirty="0" smtClean="0">
                <a:latin typeface="Times New Roman"/>
                <a:ea typeface="Apple LiSung Light"/>
                <a:cs typeface="Times New Roman"/>
              </a:rPr>
              <a:t>. </a:t>
            </a:r>
            <a:r>
              <a:rPr lang="zh-TW" altLang="en-US" sz="2800" dirty="0" smtClean="0">
                <a:latin typeface="Times New Roman"/>
                <a:ea typeface="Apple LiSung Light"/>
                <a:cs typeface="Times New Roman"/>
              </a:rPr>
              <a:t>動詞</a:t>
            </a:r>
            <a:r>
              <a:rPr lang="zh-TW" altLang="en-US" sz="2800" dirty="0">
                <a:latin typeface="Times New Roman"/>
                <a:ea typeface="Apple LiSung Light"/>
                <a:cs typeface="Times New Roman"/>
              </a:rPr>
              <a:t>：</a:t>
            </a:r>
            <a:r>
              <a:rPr lang="en-US" altLang="zh-TW" sz="2800" dirty="0">
                <a:latin typeface="Times New Roman"/>
                <a:ea typeface="Apple LiSung Light"/>
                <a:cs typeface="Times New Roman"/>
              </a:rPr>
              <a:t>I’ll reserve a seat.			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/>
                <a:ea typeface="Apple LiSung Light"/>
                <a:cs typeface="Times New Roman"/>
              </a:rPr>
              <a:t> </a:t>
            </a:r>
            <a:r>
              <a:rPr lang="en-US" altLang="zh-TW" sz="2800" dirty="0" smtClean="0">
                <a:latin typeface="Times New Roman"/>
                <a:ea typeface="Apple LiSung Light"/>
                <a:cs typeface="Times New Roman"/>
              </a:rPr>
              <a:t>  </a:t>
            </a:r>
            <a:r>
              <a:rPr lang="zh-TW" altLang="en-US" sz="2800" dirty="0" smtClean="0">
                <a:latin typeface="Times New Roman"/>
                <a:ea typeface="Apple LiSung Light"/>
                <a:cs typeface="Times New Roman"/>
              </a:rPr>
              <a:t>形容</a:t>
            </a:r>
            <a:r>
              <a:rPr lang="zh-TW" altLang="en-US" sz="2800" dirty="0">
                <a:latin typeface="Times New Roman"/>
                <a:ea typeface="Apple LiSung Light"/>
                <a:cs typeface="Times New Roman"/>
              </a:rPr>
              <a:t>詞：</a:t>
            </a:r>
            <a:r>
              <a:rPr lang="en-US" altLang="zh-TW" sz="2800" dirty="0">
                <a:latin typeface="Times New Roman"/>
                <a:ea typeface="Apple LiSung Light"/>
                <a:cs typeface="Times New Roman"/>
              </a:rPr>
              <a:t>This is a reserved seat. 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/>
                <a:ea typeface="Apple LiSung Light"/>
                <a:cs typeface="Times New Roman"/>
              </a:rPr>
              <a:t>2. </a:t>
            </a:r>
            <a:r>
              <a:rPr lang="zh-TW" altLang="en-US" sz="2800" dirty="0" smtClean="0">
                <a:latin typeface="Times New Roman"/>
                <a:ea typeface="Apple LiSung Light"/>
                <a:cs typeface="Times New Roman"/>
              </a:rPr>
              <a:t>動詞：</a:t>
            </a:r>
            <a:r>
              <a:rPr lang="en-US" altLang="zh-TW" sz="2800" dirty="0">
                <a:latin typeface="Times New Roman"/>
                <a:ea typeface="Apple LiSung Light"/>
                <a:cs typeface="Times New Roman"/>
              </a:rPr>
              <a:t>She’s turning the page. 	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/>
                <a:ea typeface="Apple LiSung Light"/>
                <a:cs typeface="Times New Roman"/>
              </a:rPr>
              <a:t>   </a:t>
            </a:r>
            <a:r>
              <a:rPr lang="zh-TW" altLang="en-US" sz="2800" dirty="0" smtClean="0">
                <a:latin typeface="Times New Roman"/>
                <a:ea typeface="Apple LiSung Light"/>
                <a:cs typeface="Times New Roman"/>
              </a:rPr>
              <a:t>形容</a:t>
            </a:r>
            <a:r>
              <a:rPr lang="zh-TW" altLang="en-US" sz="2800" dirty="0">
                <a:latin typeface="Times New Roman"/>
                <a:ea typeface="Apple LiSung Light"/>
                <a:cs typeface="Times New Roman"/>
              </a:rPr>
              <a:t>詞：</a:t>
            </a:r>
            <a:r>
              <a:rPr lang="en-US" altLang="zh-TW" sz="2800" dirty="0">
                <a:latin typeface="Times New Roman"/>
                <a:ea typeface="Apple LiSung Light"/>
                <a:cs typeface="Times New Roman"/>
              </a:rPr>
              <a:t>This is the turning point in my life. </a:t>
            </a:r>
            <a:r>
              <a:rPr lang="en-US" altLang="zh-TW" dirty="0">
                <a:latin typeface="Apple LiSung Light"/>
                <a:ea typeface="Apple LiSung Light"/>
                <a:cs typeface="Apple LiSung Light"/>
              </a:rPr>
              <a:t>	</a:t>
            </a:r>
            <a:r>
              <a:rPr lang="en-US" altLang="zh-TW" dirty="0"/>
              <a:t>	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3808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Vp.p</a:t>
            </a:r>
            <a:r>
              <a:rPr lang="en-US" altLang="zh-TW" dirty="0"/>
              <a:t>.</a:t>
            </a:r>
            <a:r>
              <a:rPr lang="zh-TW" altLang="en-US" dirty="0"/>
              <a:t>有被動、完成之</a:t>
            </a:r>
            <a:r>
              <a:rPr lang="zh-TW" altLang="en-US" dirty="0" smtClean="0"/>
              <a:t>意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>
                <a:latin typeface="Times New Roman"/>
                <a:cs typeface="Times New Roman"/>
              </a:rPr>
              <a:t>an </a:t>
            </a:r>
            <a:r>
              <a:rPr lang="en-US" altLang="zh-TW" sz="2800" dirty="0">
                <a:latin typeface="Times New Roman"/>
                <a:cs typeface="Times New Roman"/>
              </a:rPr>
              <a:t>attached document		            </a:t>
            </a:r>
            <a:endParaRPr lang="en-US" altLang="zh-TW" sz="2800" dirty="0" smtClean="0">
              <a:latin typeface="Times New Roman"/>
              <a:cs typeface="Times New Roman"/>
            </a:endParaRPr>
          </a:p>
          <a:p>
            <a:r>
              <a:rPr lang="en-US" altLang="zh-TW" sz="2800" dirty="0" smtClean="0">
                <a:latin typeface="Times New Roman"/>
                <a:cs typeface="Times New Roman"/>
              </a:rPr>
              <a:t>a </a:t>
            </a:r>
            <a:r>
              <a:rPr lang="en-US" altLang="zh-TW" sz="2800" dirty="0">
                <a:latin typeface="Times New Roman"/>
                <a:cs typeface="Times New Roman"/>
              </a:rPr>
              <a:t>registered mail</a:t>
            </a:r>
          </a:p>
          <a:p>
            <a:r>
              <a:rPr lang="en-US" altLang="zh-TW" sz="2800" dirty="0" smtClean="0">
                <a:latin typeface="Times New Roman"/>
                <a:cs typeface="Times New Roman"/>
              </a:rPr>
              <a:t>a </a:t>
            </a:r>
            <a:r>
              <a:rPr lang="en-US" altLang="zh-TW" sz="2800" dirty="0">
                <a:latin typeface="Times New Roman"/>
                <a:cs typeface="Times New Roman"/>
              </a:rPr>
              <a:t>discounted price				</a:t>
            </a:r>
            <a:endParaRPr lang="en-US" altLang="zh-TW" sz="2800" dirty="0" smtClean="0">
              <a:latin typeface="Times New Roman"/>
              <a:cs typeface="Times New Roman"/>
            </a:endParaRPr>
          </a:p>
          <a:p>
            <a:r>
              <a:rPr lang="en-US" altLang="zh-TW" sz="2800" dirty="0" smtClean="0">
                <a:latin typeface="Times New Roman"/>
                <a:cs typeface="Times New Roman"/>
              </a:rPr>
              <a:t>a </a:t>
            </a:r>
            <a:r>
              <a:rPr lang="en-US" altLang="zh-TW" sz="2800" dirty="0">
                <a:latin typeface="Times New Roman"/>
                <a:cs typeface="Times New Roman"/>
              </a:rPr>
              <a:t>limited period</a:t>
            </a:r>
          </a:p>
          <a:p>
            <a:r>
              <a:rPr lang="en-US" altLang="zh-TW" sz="2800" dirty="0" smtClean="0">
                <a:latin typeface="Times New Roman"/>
                <a:cs typeface="Times New Roman"/>
              </a:rPr>
              <a:t>an </a:t>
            </a:r>
            <a:r>
              <a:rPr lang="en-US" altLang="zh-TW" sz="2800" dirty="0">
                <a:latin typeface="Times New Roman"/>
                <a:cs typeface="Times New Roman"/>
              </a:rPr>
              <a:t>expired passport				</a:t>
            </a:r>
            <a:endParaRPr lang="en-US" altLang="zh-TW" sz="2800" dirty="0" smtClean="0">
              <a:latin typeface="Times New Roman"/>
              <a:cs typeface="Times New Roman"/>
            </a:endParaRPr>
          </a:p>
          <a:p>
            <a:r>
              <a:rPr lang="en-US" altLang="zh-TW" sz="2800" dirty="0" smtClean="0">
                <a:latin typeface="Times New Roman"/>
                <a:cs typeface="Times New Roman"/>
              </a:rPr>
              <a:t>an </a:t>
            </a:r>
            <a:r>
              <a:rPr lang="en-US" altLang="zh-TW" sz="2800" dirty="0">
                <a:latin typeface="Times New Roman"/>
                <a:cs typeface="Times New Roman"/>
              </a:rPr>
              <a:t>experienced worker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8236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楚">
  <a:themeElements>
    <a:clrScheme name="清楚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楚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清楚.thmx</Template>
  <TotalTime>418</TotalTime>
  <Words>385</Words>
  <Application>Microsoft Macintosh PowerPoint</Application>
  <PresentationFormat>如螢幕大小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清楚</vt:lpstr>
      <vt:lpstr>TEST 106</vt:lpstr>
      <vt:lpstr>主詞動詞一致性(102)</vt:lpstr>
      <vt:lpstr>主詞動詞一致性 </vt:lpstr>
      <vt:lpstr>關係代名詞 (112)</vt:lpstr>
      <vt:lpstr>PowerPoint 簡報</vt:lpstr>
      <vt:lpstr>副詞用法(113)</vt:lpstr>
      <vt:lpstr>PowerPoint 簡報</vt:lpstr>
      <vt:lpstr>分詞形容詞(116)</vt:lpstr>
      <vt:lpstr>Vp.p.有被動、完成之意</vt:lpstr>
      <vt:lpstr>Ving有主動、進行之意</vt:lpstr>
      <vt:lpstr>不及物動詞只能用主動 Ving 修飾名詞</vt:lpstr>
      <vt:lpstr>表現情緒的動詞分詞要根據修飾的對象是人或物而不同</vt:lpstr>
      <vt:lpstr>關代用法all of /most of 等 ＋whom /which (120)</vt:lpstr>
      <vt:lpstr>類似用法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101</dc:title>
  <dc:creator>Apple Apple</dc:creator>
  <cp:lastModifiedBy>Apple Apple</cp:lastModifiedBy>
  <cp:revision>20</cp:revision>
  <dcterms:created xsi:type="dcterms:W3CDTF">2018-07-22T08:33:34Z</dcterms:created>
  <dcterms:modified xsi:type="dcterms:W3CDTF">2018-10-19T09:59:53Z</dcterms:modified>
</cp:coreProperties>
</file>