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43" r:id="rId2"/>
    <p:sldId id="291" r:id="rId3"/>
    <p:sldId id="330" r:id="rId4"/>
    <p:sldId id="331" r:id="rId5"/>
    <p:sldId id="332" r:id="rId6"/>
    <p:sldId id="335" r:id="rId7"/>
    <p:sldId id="336" r:id="rId8"/>
    <p:sldId id="333" r:id="rId9"/>
    <p:sldId id="334" r:id="rId10"/>
    <p:sldId id="344" r:id="rId11"/>
    <p:sldId id="338" r:id="rId12"/>
    <p:sldId id="339" r:id="rId13"/>
    <p:sldId id="341" r:id="rId14"/>
    <p:sldId id="346" r:id="rId15"/>
    <p:sldId id="348" r:id="rId16"/>
    <p:sldId id="349" r:id="rId17"/>
    <p:sldId id="345" r:id="rId18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1706">
          <p15:clr>
            <a:srgbClr val="A4A3A4"/>
          </p15:clr>
        </p15:guide>
        <p15:guide id="3" orient="horz" pos="3486">
          <p15:clr>
            <a:srgbClr val="A4A3A4"/>
          </p15:clr>
        </p15:guide>
        <p15:guide id="4" pos="3840">
          <p15:clr>
            <a:srgbClr val="A4A3A4"/>
          </p15:clr>
        </p15:guide>
        <p15:guide id="5" pos="7015">
          <p15:clr>
            <a:srgbClr val="A4A3A4"/>
          </p15:clr>
        </p15:guide>
        <p15:guide id="6" pos="12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9900"/>
    <a:srgbClr val="F2F2F2"/>
    <a:srgbClr val="000000"/>
    <a:srgbClr val="E60012"/>
    <a:srgbClr val="2E2D33"/>
    <a:srgbClr val="26262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977" autoAdjust="0"/>
    <p:restoredTop sz="94660"/>
  </p:normalViewPr>
  <p:slideViewPr>
    <p:cSldViewPr>
      <p:cViewPr varScale="1">
        <p:scale>
          <a:sx n="68" d="100"/>
          <a:sy n="68" d="100"/>
        </p:scale>
        <p:origin x="-738" y="-96"/>
      </p:cViewPr>
      <p:guideLst>
        <p:guide orient="horz" pos="2160"/>
        <p:guide orient="horz" pos="1706"/>
        <p:guide orient="horz" pos="3486"/>
        <p:guide pos="3840"/>
        <p:guide pos="7015"/>
        <p:guide pos="12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4936EF8-475F-4332-B0A3-3EC950BBFD47}" type="datetimeFigureOut">
              <a:rPr lang="zh-CN" altLang="en-US"/>
              <a:pPr>
                <a:defRPr/>
              </a:pPr>
              <a:t>2016/11/5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8463409-2928-47D6-AD0C-BF4274D5FA6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A142A-5D83-41C6-B0BF-149527B19FF3}" type="datetimeFigureOut">
              <a:rPr lang="zh-CN" altLang="en-US"/>
              <a:pPr>
                <a:defRPr/>
              </a:pPr>
              <a:t>2016/11/5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22112-0824-4380-9A18-DD0B7F078EA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43E24-6F00-4352-9D2B-218938DA8D32}" type="datetimeFigureOut">
              <a:rPr lang="zh-CN" altLang="en-US"/>
              <a:pPr>
                <a:defRPr/>
              </a:pPr>
              <a:t>2016/11/5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AA6E2-E6A9-4FAC-AC10-FDA68F6F6C7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7546B-D172-4568-BA86-F35BB841E8AE}" type="datetimeFigureOut">
              <a:rPr lang="zh-CN" altLang="en-US"/>
              <a:pPr>
                <a:defRPr/>
              </a:pPr>
              <a:t>2016/11/5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D142F-AAA3-473F-9591-90FFA542783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FC757-47D3-43C1-A963-7159E7FAA1AF}" type="datetimeFigureOut">
              <a:rPr lang="zh-CN" altLang="en-US"/>
              <a:pPr>
                <a:defRPr/>
              </a:pPr>
              <a:t>2016/11/5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90D23-B1F9-4330-B23F-BD81EF58F5D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2A00B-B0B7-456F-B320-C4C87554E308}" type="datetimeFigureOut">
              <a:rPr lang="zh-CN" altLang="en-US"/>
              <a:pPr>
                <a:defRPr/>
              </a:pPr>
              <a:t>2016/11/5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3E0C1-A362-4353-A77B-4BA73C4F3FF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5FFF5-6E93-43E3-85EA-48CEB41BFC9B}" type="datetimeFigureOut">
              <a:rPr lang="zh-CN" altLang="en-US"/>
              <a:pPr>
                <a:defRPr/>
              </a:pPr>
              <a:t>2016/11/5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7428C-2D55-4CBB-AA88-A220E7E332C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99BDC-0DFF-415C-9BB5-D4F3F51C4C1F}" type="datetimeFigureOut">
              <a:rPr lang="zh-CN" altLang="en-US"/>
              <a:pPr>
                <a:defRPr/>
              </a:pPr>
              <a:t>2016/11/5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8A740-3D97-42F2-BBA3-74B9256FFBE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B33EA-BC79-4DD3-B62D-5F057DCF86D1}" type="datetimeFigureOut">
              <a:rPr lang="zh-CN" altLang="en-US"/>
              <a:pPr>
                <a:defRPr/>
              </a:pPr>
              <a:t>2016/11/5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AD0A6-DCA2-42C5-920A-4F67B2124C1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BD809-5604-4C49-91AD-9C342B41800C}" type="datetimeFigureOut">
              <a:rPr lang="zh-CN" altLang="en-US"/>
              <a:pPr>
                <a:defRPr/>
              </a:pPr>
              <a:t>2016/11/5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38D7E-E72D-44D3-8240-6DD5A506AE8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AB9E0-C887-4A75-8E61-F261796C35B4}" type="datetimeFigureOut">
              <a:rPr lang="zh-CN" altLang="en-US"/>
              <a:pPr>
                <a:defRPr/>
              </a:pPr>
              <a:t>2016/11/5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C08F0-BBE7-41A4-8215-6AF7B08CC3D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E3FF2-DB18-49A1-B5A2-064DB35EE1B3}" type="datetimeFigureOut">
              <a:rPr lang="zh-CN" altLang="en-US"/>
              <a:pPr>
                <a:defRPr/>
              </a:pPr>
              <a:t>2016/11/5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DAFFE-B5BE-45A3-A4A4-E99C20C74C2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3912514-F30A-4694-B693-DF29E8C85B63}" type="datetimeFigureOut">
              <a:rPr lang="zh-CN" altLang="en-US"/>
              <a:pPr>
                <a:defRPr/>
              </a:pPr>
              <a:t>2016/11/5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199ACBE-5ED4-4E55-A2BB-B5308941CF6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/>
          <p:cNvSpPr/>
          <p:nvPr/>
        </p:nvSpPr>
        <p:spPr>
          <a:xfrm>
            <a:off x="0" y="4868863"/>
            <a:ext cx="12192000" cy="19891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4099" name="矩形 4"/>
          <p:cNvSpPr>
            <a:spLocks noChangeArrowheads="1"/>
          </p:cNvSpPr>
          <p:nvPr/>
        </p:nvSpPr>
        <p:spPr bwMode="auto">
          <a:xfrm>
            <a:off x="920750" y="188913"/>
            <a:ext cx="31575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1600" b="1" dirty="0">
                <a:latin typeface="華康黑體 Std W3" pitchFamily="34" charset="-120"/>
                <a:ea typeface="華康黑體 Std W3" pitchFamily="34" charset="-120"/>
              </a:rPr>
              <a:t>你好 </a:t>
            </a:r>
            <a:r>
              <a:rPr lang="en-US" altLang="zh-TW" sz="1600" b="1" dirty="0">
                <a:latin typeface="華康黑體 Std W3" pitchFamily="34" charset="-120"/>
                <a:ea typeface="華康黑體 Std W3" pitchFamily="34" charset="-120"/>
              </a:rPr>
              <a:t>! </a:t>
            </a:r>
            <a:r>
              <a:rPr lang="zh-TW" altLang="en-US" sz="1600" b="1" dirty="0">
                <a:latin typeface="華康黑體 Std W3" pitchFamily="34" charset="-120"/>
                <a:ea typeface="華康黑體 Std W3" pitchFamily="34" charset="-120"/>
              </a:rPr>
              <a:t>我們一起學義大利文</a:t>
            </a:r>
            <a:endParaRPr lang="zh-CN" altLang="en-US" sz="1600" b="1" dirty="0">
              <a:latin typeface="華康黑體 Std W3" pitchFamily="34" charset="-120"/>
              <a:ea typeface="華康黑體 Std W3" pitchFamily="34" charset="-120"/>
            </a:endParaRPr>
          </a:p>
          <a:p>
            <a:endParaRPr lang="zh-CN" altLang="en-US" sz="1600" b="1" dirty="0">
              <a:latin typeface="華康黑體 Std W3" pitchFamily="34" charset="-120"/>
              <a:ea typeface="華康黑體 Std W3" pitchFamily="34" charset="-120"/>
            </a:endParaRPr>
          </a:p>
        </p:txBody>
      </p:sp>
      <p:sp>
        <p:nvSpPr>
          <p:cNvPr id="4100" name="矩形 35"/>
          <p:cNvSpPr>
            <a:spLocks noChangeArrowheads="1"/>
          </p:cNvSpPr>
          <p:nvPr/>
        </p:nvSpPr>
        <p:spPr bwMode="auto">
          <a:xfrm>
            <a:off x="3756025" y="255588"/>
            <a:ext cx="76946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000">
                <a:latin typeface="華康黑體 Std W3" pitchFamily="34" charset="-120"/>
                <a:ea typeface="華康黑體 Std W3" pitchFamily="34" charset="-120"/>
              </a:rPr>
              <a:t>Ciao, impariamo insieme l’italiano</a:t>
            </a:r>
            <a:endParaRPr lang="zh-CN" altLang="en-US" sz="1000">
              <a:latin typeface="華康黑體 Std W3" pitchFamily="34" charset="-120"/>
              <a:ea typeface="華康黑體 Std W3" pitchFamily="34" charset="-120"/>
            </a:endParaRPr>
          </a:p>
          <a:p>
            <a:endParaRPr lang="zh-CN" altLang="en-US" sz="1000">
              <a:latin typeface="華康黑體 Std W3" pitchFamily="34" charset="-120"/>
              <a:ea typeface="華康黑體 Std W3" pitchFamily="34" charset="-120"/>
            </a:endParaRPr>
          </a:p>
        </p:txBody>
      </p:sp>
      <p:cxnSp>
        <p:nvCxnSpPr>
          <p:cNvPr id="37" name="直線接點 36"/>
          <p:cNvCxnSpPr/>
          <p:nvPr/>
        </p:nvCxnSpPr>
        <p:spPr>
          <a:xfrm>
            <a:off x="-3175" y="615950"/>
            <a:ext cx="122047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2" name="群組 67"/>
          <p:cNvGrpSpPr>
            <a:grpSpLocks/>
          </p:cNvGrpSpPr>
          <p:nvPr/>
        </p:nvGrpSpPr>
        <p:grpSpPr bwMode="auto">
          <a:xfrm>
            <a:off x="1236663" y="2754313"/>
            <a:ext cx="2436812" cy="1214437"/>
            <a:chOff x="1322388" y="2376749"/>
            <a:chExt cx="2436812" cy="1215471"/>
          </a:xfrm>
        </p:grpSpPr>
        <p:sp>
          <p:nvSpPr>
            <p:cNvPr id="4121" name="矩形 3"/>
            <p:cNvSpPr>
              <a:spLocks noChangeArrowheads="1"/>
            </p:cNvSpPr>
            <p:nvPr/>
          </p:nvSpPr>
          <p:spPr bwMode="auto">
            <a:xfrm>
              <a:off x="1322388" y="3069000"/>
              <a:ext cx="243681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2800">
                  <a:latin typeface="華康黑體 Std W3" pitchFamily="34" charset="-120"/>
                  <a:ea typeface="華康黑體 Std W3" pitchFamily="34" charset="-120"/>
                </a:rPr>
                <a:t>L1. </a:t>
              </a:r>
              <a:r>
                <a:rPr lang="zh-TW" altLang="en-US" sz="2800">
                  <a:latin typeface="華康黑體 Std W3" pitchFamily="34" charset="-120"/>
                  <a:ea typeface="華康黑體 Std W3" pitchFamily="34" charset="-120"/>
                </a:rPr>
                <a:t>字母</a:t>
              </a:r>
              <a:endParaRPr lang="zh-CN" altLang="en-US" sz="2800">
                <a:latin typeface="華康黑體 Std W3" pitchFamily="34" charset="-120"/>
                <a:ea typeface="華康黑體 Std W3" pitchFamily="34" charset="-120"/>
              </a:endParaRPr>
            </a:p>
          </p:txBody>
        </p:sp>
        <p:grpSp>
          <p:nvGrpSpPr>
            <p:cNvPr id="3" name="群組 49"/>
            <p:cNvGrpSpPr>
              <a:grpSpLocks/>
            </p:cNvGrpSpPr>
            <p:nvPr/>
          </p:nvGrpSpPr>
          <p:grpSpPr bwMode="auto">
            <a:xfrm>
              <a:off x="2270794" y="2376749"/>
              <a:ext cx="540000" cy="540000"/>
              <a:chOff x="1416000" y="2376749"/>
              <a:chExt cx="540000" cy="540000"/>
            </a:xfrm>
          </p:grpSpPr>
          <p:sp>
            <p:nvSpPr>
              <p:cNvPr id="45" name="橢圓 44"/>
              <p:cNvSpPr/>
              <p:nvPr/>
            </p:nvSpPr>
            <p:spPr>
              <a:xfrm>
                <a:off x="1415331" y="2376749"/>
                <a:ext cx="541338" cy="540209"/>
              </a:xfrm>
              <a:prstGeom prst="ellipse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buFontTx/>
                  <a:buNone/>
                  <a:defRPr/>
                </a:pPr>
                <a:endParaRPr lang="zh-TW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24" name="矩形 4"/>
              <p:cNvSpPr>
                <a:spLocks noChangeArrowheads="1"/>
              </p:cNvSpPr>
              <p:nvPr/>
            </p:nvSpPr>
            <p:spPr bwMode="auto">
              <a:xfrm>
                <a:off x="1505819" y="2438714"/>
                <a:ext cx="360362" cy="4162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zh-TW" sz="2100" b="1">
                    <a:solidFill>
                      <a:srgbClr val="262626"/>
                    </a:solidFill>
                    <a:latin typeface="華康黑體 Std W3" pitchFamily="34" charset="-120"/>
                    <a:ea typeface="華康黑體 Std W3" pitchFamily="34" charset="-120"/>
                  </a:rPr>
                  <a:t>1</a:t>
                </a:r>
                <a:endParaRPr lang="zh-CN" altLang="en-US" sz="2100" b="1">
                  <a:solidFill>
                    <a:srgbClr val="262626"/>
                  </a:solidFill>
                  <a:latin typeface="華康黑體 Std W3" pitchFamily="34" charset="-120"/>
                  <a:ea typeface="華康黑體 Std W3" pitchFamily="34" charset="-120"/>
                </a:endParaRPr>
              </a:p>
            </p:txBody>
          </p:sp>
        </p:grpSp>
      </p:grpSp>
      <p:sp>
        <p:nvSpPr>
          <p:cNvPr id="4103" name="矩形 3"/>
          <p:cNvSpPr>
            <a:spLocks noChangeArrowheads="1"/>
          </p:cNvSpPr>
          <p:nvPr/>
        </p:nvSpPr>
        <p:spPr bwMode="auto">
          <a:xfrm>
            <a:off x="4386263" y="1089025"/>
            <a:ext cx="32400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6000" dirty="0">
                <a:latin typeface="華康黑體 Std W7" pitchFamily="34" charset="-120"/>
                <a:ea typeface="華康黑體 Std W7" pitchFamily="34" charset="-120"/>
              </a:rPr>
              <a:t>課程大綱</a:t>
            </a:r>
          </a:p>
        </p:txBody>
      </p:sp>
      <p:sp>
        <p:nvSpPr>
          <p:cNvPr id="58" name="矩形 57"/>
          <p:cNvSpPr/>
          <p:nvPr/>
        </p:nvSpPr>
        <p:spPr>
          <a:xfrm>
            <a:off x="4295775" y="2168525"/>
            <a:ext cx="3419475" cy="4603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TW" altLang="en-US">
              <a:solidFill>
                <a:srgbClr val="FFFFFF"/>
              </a:solidFill>
            </a:endParaRPr>
          </a:p>
        </p:txBody>
      </p:sp>
      <p:cxnSp>
        <p:nvCxnSpPr>
          <p:cNvPr id="60" name="直線接點 59"/>
          <p:cNvCxnSpPr/>
          <p:nvPr/>
        </p:nvCxnSpPr>
        <p:spPr>
          <a:xfrm>
            <a:off x="-592138" y="4868863"/>
            <a:ext cx="1350010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4" name="群組 68"/>
          <p:cNvGrpSpPr>
            <a:grpSpLocks/>
          </p:cNvGrpSpPr>
          <p:nvPr/>
        </p:nvGrpSpPr>
        <p:grpSpPr bwMode="auto">
          <a:xfrm>
            <a:off x="3759200" y="2708275"/>
            <a:ext cx="2436813" cy="1216025"/>
            <a:chOff x="1322388" y="2376749"/>
            <a:chExt cx="2436812" cy="1215234"/>
          </a:xfrm>
        </p:grpSpPr>
        <p:sp>
          <p:nvSpPr>
            <p:cNvPr id="4117" name="矩形 3"/>
            <p:cNvSpPr>
              <a:spLocks noChangeArrowheads="1"/>
            </p:cNvSpPr>
            <p:nvPr/>
          </p:nvSpPr>
          <p:spPr bwMode="auto">
            <a:xfrm>
              <a:off x="1322388" y="3069001"/>
              <a:ext cx="2436812" cy="5229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2800">
                  <a:latin typeface="華康黑體 Std W3" pitchFamily="34" charset="-120"/>
                  <a:ea typeface="華康黑體 Std W3" pitchFamily="34" charset="-120"/>
                </a:rPr>
                <a:t>L2.</a:t>
              </a:r>
              <a:r>
                <a:rPr lang="zh-TW" altLang="en-US" sz="2800">
                  <a:latin typeface="華康黑體 Std W3" pitchFamily="34" charset="-120"/>
                  <a:ea typeface="華康黑體 Std W3" pitchFamily="34" charset="-120"/>
                </a:rPr>
                <a:t>日常生活</a:t>
              </a:r>
              <a:r>
                <a:rPr lang="en-US" altLang="zh-TW" sz="2800">
                  <a:latin typeface="華康黑體 Std W3" pitchFamily="34" charset="-120"/>
                  <a:ea typeface="華康黑體 Std W3" pitchFamily="34" charset="-120"/>
                </a:rPr>
                <a:t> </a:t>
              </a:r>
              <a:endParaRPr lang="zh-CN" altLang="en-US" sz="2800">
                <a:latin typeface="華康黑體 Std W3" pitchFamily="34" charset="-120"/>
                <a:ea typeface="華康黑體 Std W3" pitchFamily="34" charset="-120"/>
              </a:endParaRPr>
            </a:p>
          </p:txBody>
        </p:sp>
        <p:grpSp>
          <p:nvGrpSpPr>
            <p:cNvPr id="5" name="群組 49"/>
            <p:cNvGrpSpPr>
              <a:grpSpLocks/>
            </p:cNvGrpSpPr>
            <p:nvPr/>
          </p:nvGrpSpPr>
          <p:grpSpPr bwMode="auto">
            <a:xfrm>
              <a:off x="2270794" y="2376749"/>
              <a:ext cx="540000" cy="540000"/>
              <a:chOff x="1416000" y="2376749"/>
              <a:chExt cx="540000" cy="540000"/>
            </a:xfrm>
          </p:grpSpPr>
          <p:sp>
            <p:nvSpPr>
              <p:cNvPr id="72" name="橢圓 71"/>
              <p:cNvSpPr/>
              <p:nvPr/>
            </p:nvSpPr>
            <p:spPr>
              <a:xfrm>
                <a:off x="1415332" y="2376749"/>
                <a:ext cx="541337" cy="539399"/>
              </a:xfrm>
              <a:prstGeom prst="ellipse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buFontTx/>
                  <a:buNone/>
                  <a:defRPr/>
                </a:pPr>
                <a:endParaRPr lang="zh-TW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20" name="矩形 4"/>
              <p:cNvSpPr>
                <a:spLocks noChangeArrowheads="1"/>
              </p:cNvSpPr>
              <p:nvPr/>
            </p:nvSpPr>
            <p:spPr bwMode="auto">
              <a:xfrm>
                <a:off x="1505819" y="2438622"/>
                <a:ext cx="360363" cy="4156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zh-TW" sz="2100" b="1">
                    <a:solidFill>
                      <a:srgbClr val="262626"/>
                    </a:solidFill>
                    <a:latin typeface="華康黑體 Std W3" pitchFamily="34" charset="-120"/>
                    <a:ea typeface="華康黑體 Std W3" pitchFamily="34" charset="-120"/>
                  </a:rPr>
                  <a:t>2</a:t>
                </a:r>
                <a:endParaRPr lang="zh-CN" altLang="en-US" sz="2100" b="1">
                  <a:solidFill>
                    <a:srgbClr val="262626"/>
                  </a:solidFill>
                  <a:latin typeface="華康黑體 Std W3" pitchFamily="34" charset="-120"/>
                  <a:ea typeface="華康黑體 Std W3" pitchFamily="34" charset="-120"/>
                </a:endParaRPr>
              </a:p>
            </p:txBody>
          </p:sp>
        </p:grpSp>
      </p:grpSp>
      <p:grpSp>
        <p:nvGrpSpPr>
          <p:cNvPr id="6" name="群組 73"/>
          <p:cNvGrpSpPr>
            <a:grpSpLocks/>
          </p:cNvGrpSpPr>
          <p:nvPr/>
        </p:nvGrpSpPr>
        <p:grpSpPr bwMode="auto">
          <a:xfrm>
            <a:off x="6283325" y="2708275"/>
            <a:ext cx="2436813" cy="1216025"/>
            <a:chOff x="1322388" y="2376749"/>
            <a:chExt cx="2436812" cy="1215234"/>
          </a:xfrm>
        </p:grpSpPr>
        <p:sp>
          <p:nvSpPr>
            <p:cNvPr id="4113" name="矩形 3"/>
            <p:cNvSpPr>
              <a:spLocks noChangeArrowheads="1"/>
            </p:cNvSpPr>
            <p:nvPr/>
          </p:nvSpPr>
          <p:spPr bwMode="auto">
            <a:xfrm>
              <a:off x="1322388" y="3069001"/>
              <a:ext cx="2436812" cy="5229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2800">
                  <a:latin typeface="華康黑體 Std W3" pitchFamily="34" charset="-120"/>
                  <a:ea typeface="華康黑體 Std W3" pitchFamily="34" charset="-120"/>
                </a:rPr>
                <a:t>L3. </a:t>
              </a:r>
              <a:r>
                <a:rPr lang="zh-TW" altLang="en-US" sz="2800">
                  <a:latin typeface="華康黑體 Std W3" pitchFamily="34" charset="-120"/>
                  <a:ea typeface="華康黑體 Std W3" pitchFamily="34" charset="-120"/>
                </a:rPr>
                <a:t>活動嗜好</a:t>
              </a:r>
              <a:endParaRPr lang="zh-CN" altLang="en-US" sz="2800">
                <a:latin typeface="華康黑體 Std W3" pitchFamily="34" charset="-120"/>
                <a:ea typeface="華康黑體 Std W3" pitchFamily="34" charset="-120"/>
              </a:endParaRPr>
            </a:p>
          </p:txBody>
        </p:sp>
        <p:grpSp>
          <p:nvGrpSpPr>
            <p:cNvPr id="7" name="群組 49"/>
            <p:cNvGrpSpPr>
              <a:grpSpLocks/>
            </p:cNvGrpSpPr>
            <p:nvPr/>
          </p:nvGrpSpPr>
          <p:grpSpPr bwMode="auto">
            <a:xfrm>
              <a:off x="2270794" y="2376749"/>
              <a:ext cx="540000" cy="540000"/>
              <a:chOff x="1416000" y="2376749"/>
              <a:chExt cx="540000" cy="540000"/>
            </a:xfrm>
          </p:grpSpPr>
          <p:sp>
            <p:nvSpPr>
              <p:cNvPr id="77" name="橢圓 76"/>
              <p:cNvSpPr/>
              <p:nvPr/>
            </p:nvSpPr>
            <p:spPr>
              <a:xfrm>
                <a:off x="1415332" y="2376749"/>
                <a:ext cx="541337" cy="539399"/>
              </a:xfrm>
              <a:prstGeom prst="ellipse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buFontTx/>
                  <a:buNone/>
                  <a:defRPr/>
                </a:pPr>
                <a:endParaRPr lang="zh-TW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16" name="矩形 4"/>
              <p:cNvSpPr>
                <a:spLocks noChangeArrowheads="1"/>
              </p:cNvSpPr>
              <p:nvPr/>
            </p:nvSpPr>
            <p:spPr bwMode="auto">
              <a:xfrm>
                <a:off x="1505819" y="2438622"/>
                <a:ext cx="360363" cy="4156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zh-TW" sz="2100" b="1">
                    <a:solidFill>
                      <a:srgbClr val="262626"/>
                    </a:solidFill>
                    <a:latin typeface="華康黑體 Std W3" pitchFamily="34" charset="-120"/>
                    <a:ea typeface="華康黑體 Std W3" pitchFamily="34" charset="-120"/>
                  </a:rPr>
                  <a:t>3</a:t>
                </a:r>
                <a:endParaRPr lang="zh-CN" altLang="en-US" sz="2100" b="1">
                  <a:solidFill>
                    <a:srgbClr val="262626"/>
                  </a:solidFill>
                  <a:latin typeface="華康黑體 Std W3" pitchFamily="34" charset="-120"/>
                  <a:ea typeface="華康黑體 Std W3" pitchFamily="34" charset="-120"/>
                </a:endParaRPr>
              </a:p>
            </p:txBody>
          </p:sp>
        </p:grpSp>
      </p:grpSp>
      <p:grpSp>
        <p:nvGrpSpPr>
          <p:cNvPr id="8" name="群組 78"/>
          <p:cNvGrpSpPr>
            <a:grpSpLocks/>
          </p:cNvGrpSpPr>
          <p:nvPr/>
        </p:nvGrpSpPr>
        <p:grpSpPr bwMode="auto">
          <a:xfrm>
            <a:off x="8805863" y="2708275"/>
            <a:ext cx="2436812" cy="1216025"/>
            <a:chOff x="1322388" y="2376749"/>
            <a:chExt cx="2436812" cy="1215234"/>
          </a:xfrm>
        </p:grpSpPr>
        <p:sp>
          <p:nvSpPr>
            <p:cNvPr id="4109" name="矩形 3"/>
            <p:cNvSpPr>
              <a:spLocks noChangeArrowheads="1"/>
            </p:cNvSpPr>
            <p:nvPr/>
          </p:nvSpPr>
          <p:spPr bwMode="auto">
            <a:xfrm>
              <a:off x="1322388" y="3069001"/>
              <a:ext cx="2436812" cy="5229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2800">
                  <a:latin typeface="華康黑體 Std W3" pitchFamily="34" charset="-120"/>
                  <a:ea typeface="華康黑體 Std W3" pitchFamily="34" charset="-120"/>
                </a:rPr>
                <a:t>L4. </a:t>
              </a:r>
              <a:r>
                <a:rPr lang="zh-TW" altLang="en-US" sz="2800">
                  <a:latin typeface="華康黑體 Std W3" pitchFamily="34" charset="-120"/>
                  <a:ea typeface="華康黑體 Std W3" pitchFamily="34" charset="-120"/>
                </a:rPr>
                <a:t>社交生活</a:t>
              </a:r>
              <a:endParaRPr lang="zh-CN" altLang="en-US" sz="2800">
                <a:latin typeface="華康黑體 Std W3" pitchFamily="34" charset="-120"/>
                <a:ea typeface="華康黑體 Std W3" pitchFamily="34" charset="-120"/>
              </a:endParaRPr>
            </a:p>
          </p:txBody>
        </p:sp>
        <p:grpSp>
          <p:nvGrpSpPr>
            <p:cNvPr id="9" name="群組 49"/>
            <p:cNvGrpSpPr>
              <a:grpSpLocks/>
            </p:cNvGrpSpPr>
            <p:nvPr/>
          </p:nvGrpSpPr>
          <p:grpSpPr bwMode="auto">
            <a:xfrm>
              <a:off x="2270794" y="2376749"/>
              <a:ext cx="540000" cy="540000"/>
              <a:chOff x="1416000" y="2376749"/>
              <a:chExt cx="540000" cy="540000"/>
            </a:xfrm>
          </p:grpSpPr>
          <p:sp>
            <p:nvSpPr>
              <p:cNvPr id="82" name="橢圓 81"/>
              <p:cNvSpPr/>
              <p:nvPr/>
            </p:nvSpPr>
            <p:spPr>
              <a:xfrm>
                <a:off x="1415331" y="2376749"/>
                <a:ext cx="541338" cy="539399"/>
              </a:xfrm>
              <a:prstGeom prst="ellipse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buFontTx/>
                  <a:buNone/>
                  <a:defRPr/>
                </a:pPr>
                <a:endParaRPr lang="zh-TW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12" name="矩形 4"/>
              <p:cNvSpPr>
                <a:spLocks noChangeArrowheads="1"/>
              </p:cNvSpPr>
              <p:nvPr/>
            </p:nvSpPr>
            <p:spPr bwMode="auto">
              <a:xfrm>
                <a:off x="1505819" y="2438622"/>
                <a:ext cx="360362" cy="4156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zh-TW" sz="2100" b="1">
                    <a:solidFill>
                      <a:srgbClr val="262626"/>
                    </a:solidFill>
                    <a:latin typeface="華康黑體 Std W3" pitchFamily="34" charset="-120"/>
                    <a:ea typeface="華康黑體 Std W3" pitchFamily="34" charset="-120"/>
                  </a:rPr>
                  <a:t>4</a:t>
                </a:r>
                <a:endParaRPr lang="zh-CN" altLang="en-US" sz="2100" b="1">
                  <a:solidFill>
                    <a:srgbClr val="262626"/>
                  </a:solidFill>
                  <a:latin typeface="華康黑體 Std W3" pitchFamily="34" charset="-120"/>
                  <a:ea typeface="華康黑體 Std W3" pitchFamily="34" charset="-120"/>
                </a:endParaRPr>
              </a:p>
            </p:txBody>
          </p:sp>
        </p:grpSp>
      </p:grpSp>
      <p:grpSp>
        <p:nvGrpSpPr>
          <p:cNvPr id="29" name="群組 67"/>
          <p:cNvGrpSpPr>
            <a:grpSpLocks/>
          </p:cNvGrpSpPr>
          <p:nvPr/>
        </p:nvGrpSpPr>
        <p:grpSpPr bwMode="auto">
          <a:xfrm>
            <a:off x="2508240" y="5043492"/>
            <a:ext cx="2436812" cy="1214882"/>
            <a:chOff x="1322388" y="2376749"/>
            <a:chExt cx="2436812" cy="1215916"/>
          </a:xfrm>
        </p:grpSpPr>
        <p:sp>
          <p:nvSpPr>
            <p:cNvPr id="30" name="矩形 3"/>
            <p:cNvSpPr>
              <a:spLocks noChangeArrowheads="1"/>
            </p:cNvSpPr>
            <p:nvPr/>
          </p:nvSpPr>
          <p:spPr bwMode="auto">
            <a:xfrm>
              <a:off x="1322388" y="3069000"/>
              <a:ext cx="2436812" cy="523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2800" dirty="0">
                  <a:latin typeface="華康黑體 Std W3" pitchFamily="34" charset="-120"/>
                  <a:ea typeface="華康黑體 Std W3" pitchFamily="34" charset="-120"/>
                </a:rPr>
                <a:t>L5. </a:t>
              </a:r>
              <a:r>
                <a:rPr lang="zh-TW" altLang="en-US" sz="2800" dirty="0">
                  <a:latin typeface="華康黑體 Std W3" pitchFamily="34" charset="-120"/>
                  <a:ea typeface="華康黑體 Std W3" pitchFamily="34" charset="-120"/>
                </a:rPr>
                <a:t>必學單字</a:t>
              </a:r>
              <a:endParaRPr lang="zh-CN" altLang="en-US" sz="2800" dirty="0">
                <a:latin typeface="華康黑體 Std W3" pitchFamily="34" charset="-120"/>
                <a:ea typeface="華康黑體 Std W3" pitchFamily="34" charset="-120"/>
              </a:endParaRPr>
            </a:p>
          </p:txBody>
        </p:sp>
        <p:grpSp>
          <p:nvGrpSpPr>
            <p:cNvPr id="31" name="群組 49"/>
            <p:cNvGrpSpPr>
              <a:grpSpLocks/>
            </p:cNvGrpSpPr>
            <p:nvPr/>
          </p:nvGrpSpPr>
          <p:grpSpPr bwMode="auto">
            <a:xfrm>
              <a:off x="2270125" y="2376749"/>
              <a:ext cx="541338" cy="540209"/>
              <a:chOff x="1415331" y="2376749"/>
              <a:chExt cx="541338" cy="540209"/>
            </a:xfrm>
          </p:grpSpPr>
          <p:sp>
            <p:nvSpPr>
              <p:cNvPr id="32" name="橢圓 31"/>
              <p:cNvSpPr/>
              <p:nvPr/>
            </p:nvSpPr>
            <p:spPr>
              <a:xfrm>
                <a:off x="1415331" y="2376749"/>
                <a:ext cx="541338" cy="540209"/>
              </a:xfrm>
              <a:prstGeom prst="ellipse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buFontTx/>
                  <a:buNone/>
                  <a:defRPr/>
                </a:pPr>
                <a:endParaRPr lang="zh-TW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33" name="矩形 4"/>
              <p:cNvSpPr>
                <a:spLocks noChangeArrowheads="1"/>
              </p:cNvSpPr>
              <p:nvPr/>
            </p:nvSpPr>
            <p:spPr bwMode="auto">
              <a:xfrm>
                <a:off x="1505819" y="2438714"/>
                <a:ext cx="360362" cy="4162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2100" b="1" dirty="0">
                    <a:solidFill>
                      <a:srgbClr val="262626"/>
                    </a:solidFill>
                    <a:latin typeface="華康黑體 Std W3" pitchFamily="34" charset="-120"/>
                    <a:ea typeface="華康黑體 Std W3" pitchFamily="34" charset="-120"/>
                  </a:rPr>
                  <a:t>5</a:t>
                </a:r>
                <a:endParaRPr lang="zh-CN" altLang="en-US" sz="2100" b="1" dirty="0">
                  <a:solidFill>
                    <a:srgbClr val="262626"/>
                  </a:solidFill>
                  <a:latin typeface="華康黑體 Std W3" pitchFamily="34" charset="-120"/>
                  <a:ea typeface="華康黑體 Std W3" pitchFamily="34" charset="-120"/>
                </a:endParaRPr>
              </a:p>
            </p:txBody>
          </p:sp>
        </p:grpSp>
      </p:grpSp>
      <p:grpSp>
        <p:nvGrpSpPr>
          <p:cNvPr id="34" name="群組 67"/>
          <p:cNvGrpSpPr>
            <a:grpSpLocks/>
          </p:cNvGrpSpPr>
          <p:nvPr/>
        </p:nvGrpSpPr>
        <p:grpSpPr bwMode="auto">
          <a:xfrm>
            <a:off x="6992940" y="5043492"/>
            <a:ext cx="2436812" cy="1214882"/>
            <a:chOff x="1322388" y="2376749"/>
            <a:chExt cx="2436812" cy="1215916"/>
          </a:xfrm>
        </p:grpSpPr>
        <p:sp>
          <p:nvSpPr>
            <p:cNvPr id="35" name="矩形 3"/>
            <p:cNvSpPr>
              <a:spLocks noChangeArrowheads="1"/>
            </p:cNvSpPr>
            <p:nvPr/>
          </p:nvSpPr>
          <p:spPr bwMode="auto">
            <a:xfrm>
              <a:off x="1322388" y="3069000"/>
              <a:ext cx="2436812" cy="523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2800" dirty="0">
                  <a:latin typeface="華康黑體 Std W3" pitchFamily="34" charset="-120"/>
                  <a:ea typeface="華康黑體 Std W3" pitchFamily="34" charset="-120"/>
                </a:rPr>
                <a:t>L6. </a:t>
              </a:r>
              <a:r>
                <a:rPr lang="zh-TW" altLang="en-US" sz="2800" dirty="0">
                  <a:latin typeface="華康黑體 Std W3" pitchFamily="34" charset="-120"/>
                  <a:ea typeface="華康黑體 Std W3" pitchFamily="34" charset="-120"/>
                </a:rPr>
                <a:t>實用會話</a:t>
              </a:r>
              <a:endParaRPr lang="zh-CN" altLang="en-US" sz="2800" dirty="0">
                <a:latin typeface="華康黑體 Std W3" pitchFamily="34" charset="-120"/>
                <a:ea typeface="華康黑體 Std W3" pitchFamily="34" charset="-120"/>
              </a:endParaRPr>
            </a:p>
          </p:txBody>
        </p:sp>
        <p:grpSp>
          <p:nvGrpSpPr>
            <p:cNvPr id="36" name="群組 49"/>
            <p:cNvGrpSpPr>
              <a:grpSpLocks/>
            </p:cNvGrpSpPr>
            <p:nvPr/>
          </p:nvGrpSpPr>
          <p:grpSpPr bwMode="auto">
            <a:xfrm>
              <a:off x="2270125" y="2376749"/>
              <a:ext cx="541338" cy="540209"/>
              <a:chOff x="1415331" y="2376749"/>
              <a:chExt cx="541338" cy="540209"/>
            </a:xfrm>
          </p:grpSpPr>
          <p:sp>
            <p:nvSpPr>
              <p:cNvPr id="38" name="橢圓 37"/>
              <p:cNvSpPr/>
              <p:nvPr/>
            </p:nvSpPr>
            <p:spPr>
              <a:xfrm>
                <a:off x="1415331" y="2376749"/>
                <a:ext cx="541338" cy="540209"/>
              </a:xfrm>
              <a:prstGeom prst="ellipse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buFontTx/>
                  <a:buNone/>
                  <a:defRPr/>
                </a:pPr>
                <a:endParaRPr lang="zh-TW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39" name="矩形 4"/>
              <p:cNvSpPr>
                <a:spLocks noChangeArrowheads="1"/>
              </p:cNvSpPr>
              <p:nvPr/>
            </p:nvSpPr>
            <p:spPr bwMode="auto">
              <a:xfrm>
                <a:off x="1505819" y="2438714"/>
                <a:ext cx="360362" cy="4162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2100" b="1" dirty="0">
                    <a:solidFill>
                      <a:srgbClr val="262626"/>
                    </a:solidFill>
                    <a:latin typeface="華康黑體 Std W3" pitchFamily="34" charset="-120"/>
                    <a:ea typeface="華康黑體 Std W3" pitchFamily="34" charset="-120"/>
                  </a:rPr>
                  <a:t>6</a:t>
                </a:r>
                <a:endParaRPr lang="zh-CN" altLang="en-US" sz="2100" b="1" dirty="0">
                  <a:solidFill>
                    <a:srgbClr val="262626"/>
                  </a:solidFill>
                  <a:latin typeface="華康黑體 Std W3" pitchFamily="34" charset="-120"/>
                  <a:ea typeface="華康黑體 Std W3" pitchFamily="34" charset="-120"/>
                </a:endParaRPr>
              </a:p>
            </p:txBody>
          </p:sp>
        </p:grp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文本框 24"/>
          <p:cNvSpPr txBox="1">
            <a:spLocks noChangeArrowheads="1"/>
          </p:cNvSpPr>
          <p:nvPr/>
        </p:nvSpPr>
        <p:spPr bwMode="auto">
          <a:xfrm>
            <a:off x="5064125" y="4149725"/>
            <a:ext cx="251936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zh-TW" altLang="en-US" sz="3600" dirty="0">
                <a:latin typeface="華康黑體 Std W3" pitchFamily="34" charset="-120"/>
                <a:ea typeface="華康黑體 Std W3" pitchFamily="34" charset="-120"/>
                <a:cs typeface="迷你简汉真广标"/>
              </a:rPr>
              <a:t>課程  </a:t>
            </a:r>
            <a:r>
              <a:rPr lang="en-GB" altLang="zh-TW" sz="3600" dirty="0">
                <a:latin typeface="華康黑體 Std W3" pitchFamily="34" charset="-120"/>
                <a:ea typeface="華康黑體 Std W3" pitchFamily="34" charset="-120"/>
                <a:cs typeface="迷你简汉真广标"/>
              </a:rPr>
              <a:t>SEI</a:t>
            </a:r>
            <a:endParaRPr lang="zh-CN" altLang="en-US" sz="3600" dirty="0">
              <a:latin typeface="華康黑體 Std W3" pitchFamily="34" charset="-120"/>
              <a:ea typeface="華康黑體 Std W3" pitchFamily="34" charset="-120"/>
              <a:cs typeface="迷你简汉真广标"/>
            </a:endParaRPr>
          </a:p>
        </p:txBody>
      </p:sp>
      <p:sp>
        <p:nvSpPr>
          <p:cNvPr id="5123" name="矩形 4"/>
          <p:cNvSpPr>
            <a:spLocks noChangeArrowheads="1"/>
          </p:cNvSpPr>
          <p:nvPr/>
        </p:nvSpPr>
        <p:spPr bwMode="auto">
          <a:xfrm>
            <a:off x="7134225" y="0"/>
            <a:ext cx="6881813" cy="617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9500" b="1" dirty="0">
                <a:solidFill>
                  <a:srgbClr val="FF9900"/>
                </a:solidFill>
                <a:latin typeface="Kozuka Mincho Pro H" pitchFamily="18" charset="-128"/>
                <a:ea typeface="Kozuka Mincho Pro H" pitchFamily="18" charset="-128"/>
                <a:cs typeface="迷你简汉真广标"/>
              </a:rPr>
              <a:t>6</a:t>
            </a:r>
            <a:endParaRPr lang="zh-CN" altLang="en-US" sz="39500" b="1" dirty="0">
              <a:solidFill>
                <a:srgbClr val="FF9900"/>
              </a:solidFill>
              <a:latin typeface="Kozuka Mincho Pro H" pitchFamily="18" charset="-128"/>
              <a:ea typeface="Kozuka Mincho Pro H" pitchFamily="18" charset="-128"/>
              <a:cs typeface="迷你简汉真广标"/>
            </a:endParaRPr>
          </a:p>
        </p:txBody>
      </p:sp>
      <p:sp>
        <p:nvSpPr>
          <p:cNvPr id="28" name="矩形 3"/>
          <p:cNvSpPr>
            <a:spLocks noChangeArrowheads="1"/>
          </p:cNvSpPr>
          <p:nvPr/>
        </p:nvSpPr>
        <p:spPr bwMode="auto">
          <a:xfrm>
            <a:off x="336550" y="3068638"/>
            <a:ext cx="719931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zh-TW" altLang="en-US" sz="6000" dirty="0">
                <a:latin typeface="華康黑體 Std W7" pitchFamily="34" charset="-120"/>
                <a:ea typeface="華康黑體 Std W7" pitchFamily="34" charset="-120"/>
              </a:rPr>
              <a:t>實用會話</a:t>
            </a:r>
          </a:p>
        </p:txBody>
      </p:sp>
      <p:sp>
        <p:nvSpPr>
          <p:cNvPr id="29" name="矩形 28"/>
          <p:cNvSpPr/>
          <p:nvPr/>
        </p:nvSpPr>
        <p:spPr>
          <a:xfrm>
            <a:off x="5154613" y="4103688"/>
            <a:ext cx="2339975" cy="4603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endParaRPr lang="zh-TW" altLang="en-US" dirty="0">
              <a:solidFill>
                <a:schemeClr val="accent1"/>
              </a:solidFill>
            </a:endParaRPr>
          </a:p>
        </p:txBody>
      </p:sp>
      <p:sp>
        <p:nvSpPr>
          <p:cNvPr id="13" name="矩形 4"/>
          <p:cNvSpPr>
            <a:spLocks noChangeArrowheads="1"/>
          </p:cNvSpPr>
          <p:nvPr/>
        </p:nvSpPr>
        <p:spPr bwMode="auto">
          <a:xfrm>
            <a:off x="920750" y="188913"/>
            <a:ext cx="31575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1600" b="1" dirty="0">
                <a:latin typeface="華康黑體 Std W3" pitchFamily="34" charset="-120"/>
                <a:ea typeface="華康黑體 Std W3" pitchFamily="34" charset="-120"/>
              </a:rPr>
              <a:t>你好 </a:t>
            </a:r>
            <a:r>
              <a:rPr lang="en-US" altLang="zh-TW" sz="1600" b="1" dirty="0">
                <a:latin typeface="華康黑體 Std W3" pitchFamily="34" charset="-120"/>
                <a:ea typeface="華康黑體 Std W3" pitchFamily="34" charset="-120"/>
              </a:rPr>
              <a:t>! </a:t>
            </a:r>
            <a:r>
              <a:rPr lang="zh-TW" altLang="en-US" sz="1600" b="1" dirty="0">
                <a:latin typeface="華康黑體 Std W3" pitchFamily="34" charset="-120"/>
                <a:ea typeface="華康黑體 Std W3" pitchFamily="34" charset="-120"/>
              </a:rPr>
              <a:t>我們一起學義大利文</a:t>
            </a:r>
            <a:endParaRPr lang="zh-CN" altLang="en-US" sz="1600" b="1" dirty="0">
              <a:latin typeface="華康黑體 Std W3" pitchFamily="34" charset="-120"/>
              <a:ea typeface="華康黑體 Std W3" pitchFamily="34" charset="-120"/>
            </a:endParaRPr>
          </a:p>
          <a:p>
            <a:endParaRPr lang="zh-CN" altLang="en-US" sz="1600" b="1" dirty="0">
              <a:latin typeface="華康黑體 Std W3" pitchFamily="34" charset="-120"/>
              <a:ea typeface="華康黑體 Std W3" pitchFamily="34" charset="-120"/>
            </a:endParaRPr>
          </a:p>
        </p:txBody>
      </p:sp>
      <p:sp>
        <p:nvSpPr>
          <p:cNvPr id="19" name="矩形 35"/>
          <p:cNvSpPr>
            <a:spLocks noChangeArrowheads="1"/>
          </p:cNvSpPr>
          <p:nvPr/>
        </p:nvSpPr>
        <p:spPr bwMode="auto">
          <a:xfrm>
            <a:off x="3756025" y="255588"/>
            <a:ext cx="76946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000">
                <a:latin typeface="華康黑體 Std W3" pitchFamily="34" charset="-120"/>
                <a:ea typeface="華康黑體 Std W3" pitchFamily="34" charset="-120"/>
              </a:rPr>
              <a:t>Ciao, impariamo insieme l’italiano</a:t>
            </a:r>
            <a:endParaRPr lang="zh-CN" altLang="en-US" sz="1000">
              <a:latin typeface="華康黑體 Std W3" pitchFamily="34" charset="-120"/>
              <a:ea typeface="華康黑體 Std W3" pitchFamily="34" charset="-120"/>
            </a:endParaRPr>
          </a:p>
          <a:p>
            <a:endParaRPr lang="zh-CN" altLang="en-US" sz="1000">
              <a:latin typeface="華康黑體 Std W3" pitchFamily="34" charset="-120"/>
              <a:ea typeface="華康黑體 Std W3" pitchFamily="34" charset="-120"/>
            </a:endParaRPr>
          </a:p>
        </p:txBody>
      </p:sp>
      <p:cxnSp>
        <p:nvCxnSpPr>
          <p:cNvPr id="21" name="直線接點 20"/>
          <p:cNvCxnSpPr/>
          <p:nvPr/>
        </p:nvCxnSpPr>
        <p:spPr>
          <a:xfrm>
            <a:off x="-3175" y="615950"/>
            <a:ext cx="122047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直線接點 22"/>
          <p:cNvCxnSpPr/>
          <p:nvPr/>
        </p:nvCxnSpPr>
        <p:spPr>
          <a:xfrm>
            <a:off x="-592138" y="4868863"/>
            <a:ext cx="13500101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>
          <a:xfrm>
            <a:off x="838200" y="609600"/>
            <a:ext cx="10515600" cy="762000"/>
          </a:xfrm>
        </p:spPr>
        <p:txBody>
          <a:bodyPr/>
          <a:lstStyle/>
          <a:p>
            <a:pPr algn="ctr"/>
            <a:r>
              <a:rPr lang="zh-TW" altLang="en-US" dirty="0" smtClean="0"/>
              <a:t>關於天氣 </a:t>
            </a:r>
            <a:r>
              <a:rPr lang="en-US" altLang="zh-TW" dirty="0" smtClean="0"/>
              <a:t>– A PROPOSITO DEL </a:t>
            </a:r>
            <a:r>
              <a:rPr lang="en-US" altLang="zh-TW" u="sng" dirty="0" smtClean="0"/>
              <a:t>TEMPO</a:t>
            </a:r>
            <a:endParaRPr lang="zh-TW" altLang="en-US" dirty="0"/>
          </a:p>
        </p:txBody>
      </p:sp>
      <p:sp>
        <p:nvSpPr>
          <p:cNvPr id="12" name="內容版面配置區 11"/>
          <p:cNvSpPr>
            <a:spLocks noGrp="1"/>
          </p:cNvSpPr>
          <p:nvPr>
            <p:ph idx="1"/>
          </p:nvPr>
        </p:nvSpPr>
        <p:spPr>
          <a:xfrm>
            <a:off x="838200" y="1295400"/>
            <a:ext cx="10515600" cy="5562600"/>
          </a:xfrm>
        </p:spPr>
        <p:txBody>
          <a:bodyPr/>
          <a:lstStyle/>
          <a:p>
            <a:r>
              <a:rPr lang="en-US" altLang="zh-TW" dirty="0"/>
              <a:t>A: </a:t>
            </a:r>
            <a:r>
              <a:rPr lang="en-US" altLang="zh-TW" dirty="0" err="1" smtClean="0"/>
              <a:t>puoi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guardare</a:t>
            </a:r>
            <a:r>
              <a:rPr lang="en-US" altLang="zh-TW" dirty="0" smtClean="0"/>
              <a:t> le </a:t>
            </a:r>
            <a:r>
              <a:rPr lang="en-US" altLang="zh-TW" dirty="0" err="1" smtClean="0"/>
              <a:t>previsioni</a:t>
            </a:r>
            <a:r>
              <a:rPr lang="en-US" altLang="zh-TW" dirty="0" smtClean="0"/>
              <a:t> del tempo? Come </a:t>
            </a:r>
            <a:r>
              <a:rPr lang="en-US" altLang="zh-TW" dirty="0" err="1" smtClean="0"/>
              <a:t>sara</a:t>
            </a:r>
            <a:r>
              <a:rPr lang="en-US" altLang="zh-TW" dirty="0" smtClean="0"/>
              <a:t>’ </a:t>
            </a:r>
            <a:r>
              <a:rPr lang="en-US" altLang="zh-TW" dirty="0" err="1" smtClean="0"/>
              <a:t>il</a:t>
            </a:r>
            <a:r>
              <a:rPr lang="en-US" altLang="zh-TW" dirty="0" smtClean="0"/>
              <a:t> tempo </a:t>
            </a:r>
            <a:r>
              <a:rPr lang="en-US" altLang="zh-TW" dirty="0" err="1" smtClean="0"/>
              <a:t>domani</a:t>
            </a:r>
            <a:r>
              <a:rPr lang="en-US" altLang="zh-TW" dirty="0" smtClean="0"/>
              <a:t>?</a:t>
            </a:r>
          </a:p>
          <a:p>
            <a:r>
              <a:rPr lang="zh-TW" altLang="en-US" dirty="0" smtClean="0"/>
              <a:t>可</a:t>
            </a:r>
            <a:r>
              <a:rPr lang="zh-TW" altLang="en-US" dirty="0"/>
              <a:t>以請你看一下天氣預報嗎</a:t>
            </a:r>
            <a:r>
              <a:rPr lang="en-US" altLang="zh-TW" dirty="0"/>
              <a:t>?</a:t>
            </a:r>
            <a:r>
              <a:rPr lang="zh-TW" altLang="en-US" dirty="0"/>
              <a:t> 明天天氣怎麼樣</a:t>
            </a:r>
            <a:r>
              <a:rPr lang="en-US" altLang="zh-TW" dirty="0" smtClean="0"/>
              <a:t>?</a:t>
            </a:r>
            <a:endParaRPr lang="en-US" altLang="zh-TW" dirty="0"/>
          </a:p>
          <a:p>
            <a:r>
              <a:rPr lang="en-US" altLang="zh-TW" dirty="0"/>
              <a:t>B: </a:t>
            </a:r>
            <a:r>
              <a:rPr lang="it-IT" dirty="0" smtClean="0"/>
              <a:t>Domani </a:t>
            </a:r>
            <a:r>
              <a:rPr lang="it-IT" dirty="0" smtClean="0"/>
              <a:t>mattina </a:t>
            </a:r>
            <a:r>
              <a:rPr lang="it-IT" dirty="0" smtClean="0"/>
              <a:t>nuvoloso con </a:t>
            </a:r>
            <a:r>
              <a:rPr lang="it-IT" dirty="0" smtClean="0"/>
              <a:t>vento</a:t>
            </a:r>
            <a:endParaRPr lang="it-IT" dirty="0" smtClean="0"/>
          </a:p>
          <a:p>
            <a:r>
              <a:rPr lang="zh-TW" altLang="en-US" dirty="0" smtClean="0"/>
              <a:t>明</a:t>
            </a:r>
            <a:r>
              <a:rPr lang="zh-TW" altLang="en-US" dirty="0"/>
              <a:t>天早上多雲有風</a:t>
            </a:r>
            <a:r>
              <a:rPr lang="en-US" altLang="zh-TW" dirty="0"/>
              <a:t>,</a:t>
            </a:r>
            <a:r>
              <a:rPr lang="zh-TW" altLang="en-US" dirty="0"/>
              <a:t> </a:t>
            </a:r>
            <a:endParaRPr lang="en-US" altLang="zh-TW" dirty="0"/>
          </a:p>
          <a:p>
            <a:r>
              <a:rPr lang="en-US" altLang="zh-TW" dirty="0"/>
              <a:t>A</a:t>
            </a:r>
            <a:r>
              <a:rPr lang="en-US" altLang="zh-TW" dirty="0" smtClean="0"/>
              <a:t>: </a:t>
            </a:r>
            <a:r>
              <a:rPr lang="en-US" altLang="zh-TW" dirty="0" err="1" smtClean="0"/>
              <a:t>Oggi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quanti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gradi</a:t>
            </a:r>
            <a:r>
              <a:rPr lang="en-US" altLang="zh-TW" dirty="0" smtClean="0"/>
              <a:t>?</a:t>
            </a:r>
            <a:r>
              <a:rPr lang="en-US" altLang="zh-TW" dirty="0" smtClean="0"/>
              <a:t> </a:t>
            </a:r>
            <a:endParaRPr lang="en-US" altLang="zh-TW" dirty="0" smtClean="0"/>
          </a:p>
          <a:p>
            <a:r>
              <a:rPr lang="zh-TW" altLang="en-US" dirty="0" smtClean="0"/>
              <a:t>今</a:t>
            </a:r>
            <a:r>
              <a:rPr lang="zh-TW" altLang="en-US" dirty="0" smtClean="0"/>
              <a:t>天幾度</a:t>
            </a:r>
            <a:r>
              <a:rPr lang="en-US" altLang="zh-TW" dirty="0" smtClean="0"/>
              <a:t>?</a:t>
            </a:r>
            <a:endParaRPr lang="en-US" altLang="zh-TW" dirty="0"/>
          </a:p>
          <a:p>
            <a:r>
              <a:rPr lang="en-US" altLang="zh-TW" dirty="0"/>
              <a:t>B:</a:t>
            </a:r>
            <a:r>
              <a:rPr lang="zh-TW" altLang="en-US" dirty="0"/>
              <a:t> </a:t>
            </a:r>
            <a:r>
              <a:rPr lang="en-US" altLang="zh-TW" dirty="0" err="1" smtClean="0"/>
              <a:t>Oggi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sono</a:t>
            </a:r>
            <a:r>
              <a:rPr lang="en-US" altLang="zh-TW" dirty="0" smtClean="0"/>
              <a:t> 29 </a:t>
            </a:r>
            <a:r>
              <a:rPr lang="en-US" altLang="zh-TW" dirty="0" err="1" smtClean="0"/>
              <a:t>gradi</a:t>
            </a:r>
            <a:r>
              <a:rPr lang="en-US" altLang="zh-TW" dirty="0" smtClean="0"/>
              <a:t> </a:t>
            </a:r>
            <a:r>
              <a:rPr lang="zh-TW" altLang="en-US" dirty="0" smtClean="0"/>
              <a:t>今</a:t>
            </a:r>
            <a:r>
              <a:rPr lang="zh-TW" altLang="en-US" dirty="0"/>
              <a:t>天</a:t>
            </a:r>
            <a:r>
              <a:rPr lang="en-US" altLang="zh-TW" dirty="0"/>
              <a:t>29</a:t>
            </a:r>
            <a:r>
              <a:rPr lang="zh-TW" altLang="en-US" dirty="0"/>
              <a:t>度</a:t>
            </a:r>
            <a:r>
              <a:rPr lang="en-US" altLang="zh-TW" dirty="0"/>
              <a:t>!</a:t>
            </a:r>
            <a:r>
              <a:rPr lang="zh-TW" altLang="en-US" dirty="0"/>
              <a:t> </a:t>
            </a:r>
            <a:endParaRPr lang="en-US" altLang="zh-TW" dirty="0"/>
          </a:p>
          <a:p>
            <a:r>
              <a:rPr lang="en-US" altLang="zh-TW" dirty="0"/>
              <a:t>A: </a:t>
            </a:r>
            <a:r>
              <a:rPr lang="en-US" altLang="zh-TW" dirty="0" smtClean="0"/>
              <a:t> e come </a:t>
            </a:r>
            <a:r>
              <a:rPr lang="en-US" altLang="zh-TW" dirty="0" err="1" smtClean="0"/>
              <a:t>sara</a:t>
            </a:r>
            <a:r>
              <a:rPr lang="en-US" altLang="zh-TW" dirty="0" smtClean="0"/>
              <a:t>’ </a:t>
            </a:r>
            <a:r>
              <a:rPr lang="en-US" altLang="zh-TW" dirty="0" err="1" smtClean="0"/>
              <a:t>il</a:t>
            </a:r>
            <a:r>
              <a:rPr lang="en-US" altLang="zh-TW" dirty="0" smtClean="0"/>
              <a:t> tempo </a:t>
            </a:r>
            <a:r>
              <a:rPr lang="en-US" altLang="zh-TW" dirty="0" err="1" smtClean="0"/>
              <a:t>domani</a:t>
            </a:r>
            <a:r>
              <a:rPr lang="en-US" altLang="zh-TW" dirty="0" smtClean="0"/>
              <a:t>? </a:t>
            </a:r>
            <a:r>
              <a:rPr lang="zh-TW" altLang="en-US" dirty="0" smtClean="0"/>
              <a:t>那</a:t>
            </a:r>
            <a:r>
              <a:rPr lang="zh-TW" altLang="en-US" dirty="0"/>
              <a:t>明天呢</a:t>
            </a:r>
            <a:r>
              <a:rPr lang="en-US" altLang="zh-TW" dirty="0"/>
              <a:t>?</a:t>
            </a:r>
          </a:p>
          <a:p>
            <a:r>
              <a:rPr lang="en-US" altLang="zh-TW" dirty="0"/>
              <a:t>B: </a:t>
            </a:r>
            <a:r>
              <a:rPr lang="en-US" altLang="zh-TW" dirty="0" err="1" smtClean="0"/>
              <a:t>domani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sara</a:t>
            </a:r>
            <a:r>
              <a:rPr lang="en-US" altLang="zh-TW" dirty="0" smtClean="0"/>
              <a:t>’ un </a:t>
            </a:r>
            <a:r>
              <a:rPr lang="en-US" altLang="zh-TW" dirty="0" err="1" smtClean="0"/>
              <a:t>po</a:t>
            </a:r>
            <a:r>
              <a:rPr lang="en-US" altLang="zh-TW" dirty="0" smtClean="0"/>
              <a:t>’ </a:t>
            </a:r>
            <a:r>
              <a:rPr lang="en-US" altLang="zh-TW" dirty="0" err="1" smtClean="0"/>
              <a:t>piu</a:t>
            </a:r>
            <a:r>
              <a:rPr lang="en-US" altLang="zh-TW" dirty="0" smtClean="0"/>
              <a:t>’ </a:t>
            </a:r>
            <a:r>
              <a:rPr lang="en-US" altLang="zh-TW" dirty="0" err="1" smtClean="0"/>
              <a:t>freddo</a:t>
            </a:r>
            <a:r>
              <a:rPr lang="en-US" altLang="zh-TW" dirty="0" smtClean="0"/>
              <a:t>, circa 20 </a:t>
            </a:r>
            <a:r>
              <a:rPr lang="en-US" altLang="zh-TW" dirty="0" err="1" smtClean="0"/>
              <a:t>gradi</a:t>
            </a:r>
            <a:endParaRPr lang="en-US" altLang="zh-TW" dirty="0" smtClean="0"/>
          </a:p>
          <a:p>
            <a:r>
              <a:rPr lang="zh-TW" altLang="en-US" dirty="0" smtClean="0"/>
              <a:t>明</a:t>
            </a:r>
            <a:r>
              <a:rPr lang="zh-TW" altLang="en-US" dirty="0"/>
              <a:t>天會稍稍冷一些</a:t>
            </a:r>
            <a:r>
              <a:rPr lang="en-US" altLang="zh-TW" dirty="0"/>
              <a:t>,</a:t>
            </a:r>
            <a:r>
              <a:rPr lang="zh-TW" altLang="en-US" dirty="0"/>
              <a:t>大概</a:t>
            </a:r>
            <a:r>
              <a:rPr lang="en-US" altLang="zh-TW" dirty="0"/>
              <a:t>20</a:t>
            </a:r>
            <a:r>
              <a:rPr lang="zh-TW" altLang="en-US" dirty="0"/>
              <a:t>度</a:t>
            </a:r>
            <a:r>
              <a:rPr lang="en-US" altLang="zh-TW" dirty="0"/>
              <a:t>!</a:t>
            </a:r>
            <a:r>
              <a:rPr lang="zh-TW" altLang="en-US" dirty="0"/>
              <a:t> </a:t>
            </a:r>
          </a:p>
        </p:txBody>
      </p:sp>
      <p:sp>
        <p:nvSpPr>
          <p:cNvPr id="13" name="矩形 4"/>
          <p:cNvSpPr>
            <a:spLocks noChangeArrowheads="1"/>
          </p:cNvSpPr>
          <p:nvPr/>
        </p:nvSpPr>
        <p:spPr bwMode="auto">
          <a:xfrm>
            <a:off x="920750" y="188913"/>
            <a:ext cx="31575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1600" b="1" dirty="0">
                <a:latin typeface="華康黑體 Std W3" pitchFamily="34" charset="-120"/>
                <a:ea typeface="華康黑體 Std W3" pitchFamily="34" charset="-120"/>
              </a:rPr>
              <a:t>你好 </a:t>
            </a:r>
            <a:r>
              <a:rPr lang="en-US" altLang="zh-TW" sz="1600" b="1" dirty="0">
                <a:latin typeface="華康黑體 Std W3" pitchFamily="34" charset="-120"/>
                <a:ea typeface="華康黑體 Std W3" pitchFamily="34" charset="-120"/>
              </a:rPr>
              <a:t>! </a:t>
            </a:r>
            <a:r>
              <a:rPr lang="zh-TW" altLang="en-US" sz="1600" b="1" dirty="0">
                <a:latin typeface="華康黑體 Std W3" pitchFamily="34" charset="-120"/>
                <a:ea typeface="華康黑體 Std W3" pitchFamily="34" charset="-120"/>
              </a:rPr>
              <a:t>我們一起學義大利文</a:t>
            </a:r>
            <a:endParaRPr lang="zh-CN" altLang="en-US" sz="1600" b="1" dirty="0">
              <a:latin typeface="華康黑體 Std W3" pitchFamily="34" charset="-120"/>
              <a:ea typeface="華康黑體 Std W3" pitchFamily="34" charset="-120"/>
            </a:endParaRPr>
          </a:p>
          <a:p>
            <a:endParaRPr lang="zh-CN" altLang="en-US" sz="1600" b="1" dirty="0">
              <a:latin typeface="華康黑體 Std W3" pitchFamily="34" charset="-120"/>
              <a:ea typeface="華康黑體 Std W3" pitchFamily="34" charset="-120"/>
            </a:endParaRPr>
          </a:p>
        </p:txBody>
      </p:sp>
      <p:sp>
        <p:nvSpPr>
          <p:cNvPr id="14" name="矩形 35"/>
          <p:cNvSpPr>
            <a:spLocks noChangeArrowheads="1"/>
          </p:cNvSpPr>
          <p:nvPr/>
        </p:nvSpPr>
        <p:spPr bwMode="auto">
          <a:xfrm>
            <a:off x="3756025" y="255588"/>
            <a:ext cx="76946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000">
                <a:latin typeface="華康黑體 Std W3" pitchFamily="34" charset="-120"/>
                <a:ea typeface="華康黑體 Std W3" pitchFamily="34" charset="-120"/>
              </a:rPr>
              <a:t>Ciao, impariamo insieme l’italiano</a:t>
            </a:r>
            <a:endParaRPr lang="zh-CN" altLang="en-US" sz="1000">
              <a:latin typeface="華康黑體 Std W3" pitchFamily="34" charset="-120"/>
              <a:ea typeface="華康黑體 Std W3" pitchFamily="34" charset="-120"/>
            </a:endParaRPr>
          </a:p>
          <a:p>
            <a:endParaRPr lang="zh-CN" altLang="en-US" sz="1000">
              <a:latin typeface="華康黑體 Std W3" pitchFamily="34" charset="-120"/>
              <a:ea typeface="華康黑體 Std W3" pitchFamily="34" charset="-120"/>
            </a:endParaRPr>
          </a:p>
        </p:txBody>
      </p:sp>
      <p:cxnSp>
        <p:nvCxnSpPr>
          <p:cNvPr id="15" name="直線接點 14"/>
          <p:cNvCxnSpPr/>
          <p:nvPr/>
        </p:nvCxnSpPr>
        <p:spPr>
          <a:xfrm>
            <a:off x="-3175" y="615950"/>
            <a:ext cx="122047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直線接點 15"/>
          <p:cNvCxnSpPr/>
          <p:nvPr/>
        </p:nvCxnSpPr>
        <p:spPr>
          <a:xfrm>
            <a:off x="-592138" y="4868863"/>
            <a:ext cx="13500101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介紹家</a:t>
            </a:r>
            <a:r>
              <a:rPr lang="zh-TW" altLang="en-US" dirty="0" smtClean="0"/>
              <a:t>人 </a:t>
            </a:r>
            <a:r>
              <a:rPr lang="en-US" altLang="zh-TW" dirty="0" err="1" smtClean="0"/>
              <a:t>introduzione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famiglia</a:t>
            </a:r>
            <a:endParaRPr lang="zh-TW" altLang="en-US" dirty="0"/>
          </a:p>
        </p:txBody>
      </p:sp>
      <p:sp>
        <p:nvSpPr>
          <p:cNvPr id="12" name="內容版面配置區 11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79975"/>
          </a:xfrm>
        </p:spPr>
        <p:txBody>
          <a:bodyPr/>
          <a:lstStyle/>
          <a:p>
            <a:r>
              <a:rPr lang="de-DE" altLang="zh-TW" dirty="0"/>
              <a:t>A </a:t>
            </a:r>
            <a:r>
              <a:rPr lang="zh-TW" altLang="de-DE" dirty="0" smtClean="0"/>
              <a:t>：</a:t>
            </a:r>
            <a:r>
              <a:rPr lang="en-US" altLang="zh-TW" dirty="0" smtClean="0"/>
              <a:t>Questa e’ la </a:t>
            </a:r>
            <a:r>
              <a:rPr lang="en-US" altLang="zh-TW" dirty="0" err="1" smtClean="0"/>
              <a:t>mia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foto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di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famiglia</a:t>
            </a:r>
            <a:r>
              <a:rPr lang="en-US" altLang="zh-TW" dirty="0" smtClean="0"/>
              <a:t>    </a:t>
            </a:r>
            <a:r>
              <a:rPr lang="zh-TW" altLang="en-US" dirty="0" smtClean="0">
                <a:solidFill>
                  <a:schemeClr val="accent1"/>
                </a:solidFill>
              </a:rPr>
              <a:t>你</a:t>
            </a:r>
            <a:r>
              <a:rPr lang="zh-TW" altLang="en-US" dirty="0" smtClean="0">
                <a:solidFill>
                  <a:schemeClr val="accent1"/>
                </a:solidFill>
              </a:rPr>
              <a:t>看</a:t>
            </a:r>
            <a:r>
              <a:rPr lang="en-US" altLang="zh-TW" dirty="0" smtClean="0">
                <a:solidFill>
                  <a:schemeClr val="accent1"/>
                </a:solidFill>
              </a:rPr>
              <a:t>!</a:t>
            </a:r>
            <a:r>
              <a:rPr lang="zh-TW" altLang="en-US" dirty="0" smtClean="0">
                <a:solidFill>
                  <a:schemeClr val="accent1"/>
                </a:solidFill>
              </a:rPr>
              <a:t> 這是我的全家福</a:t>
            </a:r>
            <a:r>
              <a:rPr lang="en-US" altLang="zh-TW" dirty="0" smtClean="0">
                <a:solidFill>
                  <a:schemeClr val="accent1"/>
                </a:solidFill>
              </a:rPr>
              <a:t>!</a:t>
            </a:r>
            <a:r>
              <a:rPr lang="zh-TW" altLang="en-US" dirty="0" smtClean="0">
                <a:solidFill>
                  <a:schemeClr val="accent1"/>
                </a:solidFill>
              </a:rPr>
              <a:t> </a:t>
            </a:r>
            <a:endParaRPr lang="de-DE" altLang="zh-TW" dirty="0">
              <a:solidFill>
                <a:schemeClr val="accent1"/>
              </a:solidFill>
            </a:endParaRPr>
          </a:p>
          <a:p>
            <a:r>
              <a:rPr lang="de-DE" altLang="zh-TW" dirty="0"/>
              <a:t>B </a:t>
            </a:r>
            <a:r>
              <a:rPr lang="zh-TW" altLang="de-DE" dirty="0" smtClean="0"/>
              <a:t>：</a:t>
            </a:r>
            <a:r>
              <a:rPr lang="de-DE" altLang="zh-TW" dirty="0" smtClean="0"/>
              <a:t>chi e‘ questa donna?  </a:t>
            </a:r>
            <a:r>
              <a:rPr lang="zh-TW" altLang="en-US" dirty="0" smtClean="0">
                <a:solidFill>
                  <a:schemeClr val="accent1"/>
                </a:solidFill>
              </a:rPr>
              <a:t>這</a:t>
            </a:r>
            <a:r>
              <a:rPr lang="zh-TW" altLang="en-US" dirty="0" smtClean="0">
                <a:solidFill>
                  <a:schemeClr val="accent1"/>
                </a:solidFill>
              </a:rPr>
              <a:t>位女士是你的媽媽嗎</a:t>
            </a:r>
            <a:r>
              <a:rPr lang="en-US" altLang="zh-TW" dirty="0" smtClean="0">
                <a:solidFill>
                  <a:schemeClr val="accent1"/>
                </a:solidFill>
              </a:rPr>
              <a:t>?</a:t>
            </a:r>
            <a:endParaRPr lang="de-DE" altLang="zh-TW" dirty="0">
              <a:solidFill>
                <a:schemeClr val="accent1"/>
              </a:solidFill>
            </a:endParaRPr>
          </a:p>
          <a:p>
            <a:r>
              <a:rPr lang="de-DE" altLang="zh-TW" dirty="0"/>
              <a:t>A </a:t>
            </a:r>
            <a:r>
              <a:rPr lang="zh-TW" altLang="de-DE" dirty="0" smtClean="0"/>
              <a:t>：</a:t>
            </a:r>
            <a:r>
              <a:rPr lang="de-DE" altLang="zh-TW" dirty="0" smtClean="0"/>
              <a:t>Lei e‘ mia madre. </a:t>
            </a:r>
            <a:r>
              <a:rPr lang="zh-TW" altLang="en-US" dirty="0" smtClean="0">
                <a:solidFill>
                  <a:schemeClr val="accent1"/>
                </a:solidFill>
              </a:rPr>
              <a:t>是</a:t>
            </a:r>
            <a:r>
              <a:rPr lang="zh-TW" altLang="en-US" dirty="0" smtClean="0">
                <a:solidFill>
                  <a:schemeClr val="accent1"/>
                </a:solidFill>
              </a:rPr>
              <a:t>阿</a:t>
            </a:r>
            <a:r>
              <a:rPr lang="en-US" altLang="zh-TW" dirty="0" smtClean="0">
                <a:solidFill>
                  <a:schemeClr val="accent1"/>
                </a:solidFill>
              </a:rPr>
              <a:t>!</a:t>
            </a:r>
            <a:r>
              <a:rPr lang="zh-TW" altLang="en-US" dirty="0" smtClean="0">
                <a:solidFill>
                  <a:schemeClr val="accent1"/>
                </a:solidFill>
              </a:rPr>
              <a:t> 她是我的媽媽</a:t>
            </a:r>
            <a:endParaRPr lang="de-DE" altLang="zh-TW" dirty="0">
              <a:solidFill>
                <a:schemeClr val="accent1"/>
              </a:solidFill>
            </a:endParaRPr>
          </a:p>
          <a:p>
            <a:r>
              <a:rPr lang="de-DE" altLang="zh-TW" dirty="0"/>
              <a:t>B </a:t>
            </a:r>
            <a:r>
              <a:rPr lang="zh-TW" altLang="de-DE" dirty="0" smtClean="0"/>
              <a:t>：</a:t>
            </a:r>
            <a:r>
              <a:rPr lang="de-DE" altLang="zh-TW" dirty="0" smtClean="0"/>
              <a:t>e l‘uomo e‘ tuo padre?</a:t>
            </a:r>
            <a:r>
              <a:rPr lang="zh-TW" altLang="en-US" dirty="0" smtClean="0">
                <a:solidFill>
                  <a:schemeClr val="accent1"/>
                </a:solidFill>
              </a:rPr>
              <a:t>這位男士是你的爸爸嗎</a:t>
            </a:r>
            <a:r>
              <a:rPr lang="en-US" altLang="zh-TW" dirty="0" smtClean="0">
                <a:solidFill>
                  <a:schemeClr val="accent1"/>
                </a:solidFill>
              </a:rPr>
              <a:t>?</a:t>
            </a:r>
            <a:endParaRPr lang="de-DE" altLang="zh-TW" dirty="0">
              <a:solidFill>
                <a:schemeClr val="accent1"/>
              </a:solidFill>
            </a:endParaRPr>
          </a:p>
          <a:p>
            <a:r>
              <a:rPr lang="de-DE" altLang="zh-TW" dirty="0"/>
              <a:t>A </a:t>
            </a:r>
            <a:r>
              <a:rPr lang="zh-TW" altLang="de-DE" dirty="0" smtClean="0"/>
              <a:t>：</a:t>
            </a:r>
            <a:r>
              <a:rPr lang="de-DE" altLang="zh-TW" dirty="0" smtClean="0"/>
              <a:t>Si, lui e‘ mio padre. Ha lavorato come ingegnere presso la Siemens. </a:t>
            </a:r>
            <a:r>
              <a:rPr lang="zh-TW" altLang="en-US" dirty="0" smtClean="0">
                <a:solidFill>
                  <a:schemeClr val="accent1"/>
                </a:solidFill>
              </a:rPr>
              <a:t>對</a:t>
            </a:r>
            <a:r>
              <a:rPr lang="zh-TW" altLang="en-US" dirty="0" smtClean="0">
                <a:solidFill>
                  <a:schemeClr val="accent1"/>
                </a:solidFill>
              </a:rPr>
              <a:t>阿</a:t>
            </a:r>
            <a:r>
              <a:rPr lang="en-US" altLang="zh-TW" dirty="0" smtClean="0">
                <a:solidFill>
                  <a:schemeClr val="accent1"/>
                </a:solidFill>
              </a:rPr>
              <a:t>!</a:t>
            </a:r>
            <a:r>
              <a:rPr lang="zh-TW" altLang="en-US" dirty="0" smtClean="0">
                <a:solidFill>
                  <a:schemeClr val="accent1"/>
                </a:solidFill>
              </a:rPr>
              <a:t>他是我的爸爸</a:t>
            </a:r>
            <a:r>
              <a:rPr lang="en-US" altLang="zh-TW" dirty="0" smtClean="0">
                <a:solidFill>
                  <a:schemeClr val="accent1"/>
                </a:solidFill>
              </a:rPr>
              <a:t>!</a:t>
            </a:r>
            <a:r>
              <a:rPr lang="zh-TW" altLang="en-US" dirty="0" smtClean="0">
                <a:solidFill>
                  <a:schemeClr val="accent1"/>
                </a:solidFill>
              </a:rPr>
              <a:t> 他在西門子當工程師</a:t>
            </a:r>
            <a:endParaRPr lang="de-DE" altLang="zh-TW" dirty="0">
              <a:solidFill>
                <a:schemeClr val="accent1"/>
              </a:solidFill>
            </a:endParaRPr>
          </a:p>
          <a:p>
            <a:r>
              <a:rPr lang="de-DE" altLang="zh-TW" dirty="0"/>
              <a:t>B </a:t>
            </a:r>
            <a:r>
              <a:rPr lang="zh-TW" altLang="de-DE" dirty="0" smtClean="0"/>
              <a:t>：</a:t>
            </a:r>
            <a:r>
              <a:rPr lang="de-DE" altLang="zh-TW" dirty="0" smtClean="0"/>
              <a:t>Qual‘ e‘ la professione di tua madre?</a:t>
            </a:r>
            <a:r>
              <a:rPr lang="zh-TW" altLang="en-US" dirty="0" smtClean="0">
                <a:solidFill>
                  <a:schemeClr val="accent1"/>
                </a:solidFill>
              </a:rPr>
              <a:t>你媽媽是從事什麼工作的</a:t>
            </a:r>
            <a:r>
              <a:rPr lang="en-US" altLang="zh-TW" dirty="0" smtClean="0">
                <a:solidFill>
                  <a:schemeClr val="accent1"/>
                </a:solidFill>
              </a:rPr>
              <a:t>?</a:t>
            </a:r>
            <a:endParaRPr lang="de-DE" altLang="zh-TW" dirty="0">
              <a:solidFill>
                <a:schemeClr val="accent1"/>
              </a:solidFill>
            </a:endParaRPr>
          </a:p>
          <a:p>
            <a:r>
              <a:rPr lang="de-DE" altLang="zh-TW" dirty="0"/>
              <a:t>A </a:t>
            </a:r>
            <a:r>
              <a:rPr lang="zh-TW" altLang="de-DE" dirty="0" smtClean="0"/>
              <a:t>：</a:t>
            </a:r>
            <a:r>
              <a:rPr lang="de-DE" altLang="zh-TW" dirty="0" smtClean="0"/>
              <a:t>Lei e‘ un insegnate di scuola. Sa parlare molto bene il cinese ed il tedesco. </a:t>
            </a:r>
          </a:p>
          <a:p>
            <a:r>
              <a:rPr lang="zh-TW" altLang="en-US" dirty="0" smtClean="0">
                <a:solidFill>
                  <a:schemeClr val="accent1"/>
                </a:solidFill>
              </a:rPr>
              <a:t>她</a:t>
            </a:r>
            <a:r>
              <a:rPr lang="zh-TW" altLang="en-US" dirty="0" smtClean="0">
                <a:solidFill>
                  <a:schemeClr val="accent1"/>
                </a:solidFill>
              </a:rPr>
              <a:t>語言中心當老師</a:t>
            </a:r>
            <a:r>
              <a:rPr lang="en-US" altLang="zh-TW" dirty="0" smtClean="0">
                <a:solidFill>
                  <a:schemeClr val="accent1"/>
                </a:solidFill>
              </a:rPr>
              <a:t>,</a:t>
            </a:r>
            <a:r>
              <a:rPr lang="zh-TW" altLang="en-US" dirty="0" smtClean="0">
                <a:solidFill>
                  <a:schemeClr val="accent1"/>
                </a:solidFill>
              </a:rPr>
              <a:t>她會一口流利的中文以及德文</a:t>
            </a:r>
            <a:endParaRPr lang="zh-TW" altLang="en-US" dirty="0">
              <a:solidFill>
                <a:schemeClr val="accent1"/>
              </a:solidFill>
            </a:endParaRPr>
          </a:p>
        </p:txBody>
      </p:sp>
      <p:sp>
        <p:nvSpPr>
          <p:cNvPr id="13" name="矩形 4"/>
          <p:cNvSpPr>
            <a:spLocks noChangeArrowheads="1"/>
          </p:cNvSpPr>
          <p:nvPr/>
        </p:nvSpPr>
        <p:spPr bwMode="auto">
          <a:xfrm>
            <a:off x="920750" y="188913"/>
            <a:ext cx="31575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1600" b="1" dirty="0">
                <a:latin typeface="華康黑體 Std W3" pitchFamily="34" charset="-120"/>
                <a:ea typeface="華康黑體 Std W3" pitchFamily="34" charset="-120"/>
              </a:rPr>
              <a:t>你好 </a:t>
            </a:r>
            <a:r>
              <a:rPr lang="en-US" altLang="zh-TW" sz="1600" b="1" dirty="0">
                <a:latin typeface="華康黑體 Std W3" pitchFamily="34" charset="-120"/>
                <a:ea typeface="華康黑體 Std W3" pitchFamily="34" charset="-120"/>
              </a:rPr>
              <a:t>! </a:t>
            </a:r>
            <a:r>
              <a:rPr lang="zh-TW" altLang="en-US" sz="1600" b="1" dirty="0">
                <a:latin typeface="華康黑體 Std W3" pitchFamily="34" charset="-120"/>
                <a:ea typeface="華康黑體 Std W3" pitchFamily="34" charset="-120"/>
              </a:rPr>
              <a:t>我們一起學義大利文</a:t>
            </a:r>
            <a:endParaRPr lang="zh-CN" altLang="en-US" sz="1600" b="1" dirty="0">
              <a:latin typeface="華康黑體 Std W3" pitchFamily="34" charset="-120"/>
              <a:ea typeface="華康黑體 Std W3" pitchFamily="34" charset="-120"/>
            </a:endParaRPr>
          </a:p>
          <a:p>
            <a:endParaRPr lang="zh-CN" altLang="en-US" sz="1600" b="1" dirty="0">
              <a:latin typeface="華康黑體 Std W3" pitchFamily="34" charset="-120"/>
              <a:ea typeface="華康黑體 Std W3" pitchFamily="34" charset="-120"/>
            </a:endParaRPr>
          </a:p>
        </p:txBody>
      </p:sp>
      <p:sp>
        <p:nvSpPr>
          <p:cNvPr id="14" name="矩形 35"/>
          <p:cNvSpPr>
            <a:spLocks noChangeArrowheads="1"/>
          </p:cNvSpPr>
          <p:nvPr/>
        </p:nvSpPr>
        <p:spPr bwMode="auto">
          <a:xfrm>
            <a:off x="3756025" y="255588"/>
            <a:ext cx="76946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000">
                <a:latin typeface="華康黑體 Std W3" pitchFamily="34" charset="-120"/>
                <a:ea typeface="華康黑體 Std W3" pitchFamily="34" charset="-120"/>
              </a:rPr>
              <a:t>Ciao, impariamo insieme l’italiano</a:t>
            </a:r>
            <a:endParaRPr lang="zh-CN" altLang="en-US" sz="1000">
              <a:latin typeface="華康黑體 Std W3" pitchFamily="34" charset="-120"/>
              <a:ea typeface="華康黑體 Std W3" pitchFamily="34" charset="-120"/>
            </a:endParaRPr>
          </a:p>
          <a:p>
            <a:endParaRPr lang="zh-CN" altLang="en-US" sz="1000">
              <a:latin typeface="華康黑體 Std W3" pitchFamily="34" charset="-120"/>
              <a:ea typeface="華康黑體 Std W3" pitchFamily="34" charset="-120"/>
            </a:endParaRPr>
          </a:p>
        </p:txBody>
      </p:sp>
      <p:cxnSp>
        <p:nvCxnSpPr>
          <p:cNvPr id="15" name="直線接點 14"/>
          <p:cNvCxnSpPr/>
          <p:nvPr/>
        </p:nvCxnSpPr>
        <p:spPr>
          <a:xfrm>
            <a:off x="-3175" y="615950"/>
            <a:ext cx="122047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直線接點 15"/>
          <p:cNvCxnSpPr/>
          <p:nvPr/>
        </p:nvCxnSpPr>
        <p:spPr>
          <a:xfrm>
            <a:off x="-914400" y="1447800"/>
            <a:ext cx="13500101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>
          <a:xfrm>
            <a:off x="838200" y="228600"/>
            <a:ext cx="10515600" cy="914400"/>
          </a:xfrm>
        </p:spPr>
        <p:txBody>
          <a:bodyPr/>
          <a:lstStyle/>
          <a:p>
            <a:pPr algn="ctr"/>
            <a:r>
              <a:rPr lang="en-US" altLang="zh-TW" dirty="0" smtClean="0"/>
              <a:t>SHOPPING - </a:t>
            </a:r>
            <a:r>
              <a:rPr lang="zh-TW" altLang="en-US" b="1" dirty="0" smtClean="0">
                <a:solidFill>
                  <a:schemeClr val="accent1"/>
                </a:solidFill>
              </a:rPr>
              <a:t>購</a:t>
            </a:r>
            <a:r>
              <a:rPr lang="zh-TW" altLang="en-US" b="1" dirty="0">
                <a:solidFill>
                  <a:schemeClr val="accent1"/>
                </a:solidFill>
              </a:rPr>
              <a:t>物</a:t>
            </a:r>
          </a:p>
        </p:txBody>
      </p:sp>
      <p:sp>
        <p:nvSpPr>
          <p:cNvPr id="12" name="內容版面配置區 11"/>
          <p:cNvSpPr>
            <a:spLocks noGrp="1"/>
          </p:cNvSpPr>
          <p:nvPr>
            <p:ph idx="1"/>
          </p:nvPr>
        </p:nvSpPr>
        <p:spPr>
          <a:xfrm>
            <a:off x="838200" y="1066800"/>
            <a:ext cx="10515600" cy="5791200"/>
          </a:xfrm>
        </p:spPr>
        <p:txBody>
          <a:bodyPr/>
          <a:lstStyle/>
          <a:p>
            <a:r>
              <a:rPr lang="it-IT" dirty="0" smtClean="0"/>
              <a:t>A: </a:t>
            </a:r>
            <a:r>
              <a:rPr lang="it-IT" dirty="0" smtClean="0"/>
              <a:t>che programmi hai per domani? </a:t>
            </a:r>
            <a:br>
              <a:rPr lang="it-IT" dirty="0" smtClean="0"/>
            </a:br>
            <a:r>
              <a:rPr lang="zh-TW" altLang="en-US" dirty="0" smtClean="0">
                <a:solidFill>
                  <a:schemeClr val="accent1"/>
                </a:solidFill>
              </a:rPr>
              <a:t>明</a:t>
            </a:r>
            <a:r>
              <a:rPr lang="zh-TW" altLang="en-US" dirty="0" smtClean="0">
                <a:solidFill>
                  <a:schemeClr val="accent1"/>
                </a:solidFill>
              </a:rPr>
              <a:t>天你有麼計劃</a:t>
            </a:r>
            <a:r>
              <a:rPr lang="en-US" altLang="zh-TW" dirty="0" smtClean="0">
                <a:solidFill>
                  <a:schemeClr val="accent1"/>
                </a:solidFill>
              </a:rPr>
              <a:t>?</a:t>
            </a:r>
            <a:endParaRPr lang="it-IT" dirty="0" smtClean="0">
              <a:solidFill>
                <a:schemeClr val="accent1"/>
              </a:solidFill>
            </a:endParaRPr>
          </a:p>
          <a:p>
            <a:r>
              <a:rPr lang="it-IT" dirty="0" smtClean="0"/>
              <a:t>B</a:t>
            </a:r>
            <a:r>
              <a:rPr lang="it-IT" dirty="0" smtClean="0"/>
              <a:t>: Voglio </a:t>
            </a:r>
            <a:r>
              <a:rPr lang="it-IT" dirty="0" smtClean="0"/>
              <a:t>comprare qualcosa. </a:t>
            </a:r>
            <a:br>
              <a:rPr lang="it-IT" dirty="0" smtClean="0"/>
            </a:br>
            <a:r>
              <a:rPr lang="zh-TW" altLang="en-US" dirty="0" smtClean="0">
                <a:solidFill>
                  <a:schemeClr val="accent1"/>
                </a:solidFill>
              </a:rPr>
              <a:t>明</a:t>
            </a:r>
            <a:r>
              <a:rPr lang="zh-TW" altLang="en-US" dirty="0" smtClean="0">
                <a:solidFill>
                  <a:schemeClr val="accent1"/>
                </a:solidFill>
              </a:rPr>
              <a:t>天我想買點東西</a:t>
            </a:r>
            <a:r>
              <a:rPr lang="en-US" altLang="zh-TW" dirty="0" smtClean="0">
                <a:solidFill>
                  <a:schemeClr val="accent1"/>
                </a:solidFill>
              </a:rPr>
              <a:t>!</a:t>
            </a:r>
            <a:endParaRPr lang="it-IT" dirty="0" smtClean="0">
              <a:solidFill>
                <a:schemeClr val="accent1"/>
              </a:solidFill>
            </a:endParaRPr>
          </a:p>
          <a:p>
            <a:r>
              <a:rPr lang="it-IT" dirty="0" smtClean="0"/>
              <a:t>A</a:t>
            </a:r>
            <a:r>
              <a:rPr lang="it-IT" dirty="0" smtClean="0"/>
              <a:t>: Che cosa </a:t>
            </a:r>
            <a:r>
              <a:rPr lang="it-IT" dirty="0" smtClean="0"/>
              <a:t>vuoi comprare? </a:t>
            </a:r>
            <a:r>
              <a:rPr lang="zh-TW" altLang="en-US" dirty="0" smtClean="0">
                <a:solidFill>
                  <a:schemeClr val="accent1"/>
                </a:solidFill>
              </a:rPr>
              <a:t>你</a:t>
            </a:r>
            <a:r>
              <a:rPr lang="zh-TW" altLang="en-US" dirty="0" smtClean="0">
                <a:solidFill>
                  <a:schemeClr val="accent1"/>
                </a:solidFill>
              </a:rPr>
              <a:t>想買什麼</a:t>
            </a:r>
            <a:r>
              <a:rPr lang="en-US" altLang="zh-TW" dirty="0" smtClean="0">
                <a:solidFill>
                  <a:schemeClr val="accent1"/>
                </a:solidFill>
              </a:rPr>
              <a:t>?</a:t>
            </a:r>
            <a:endParaRPr lang="it-IT" dirty="0" smtClean="0">
              <a:solidFill>
                <a:schemeClr val="accent1"/>
              </a:solidFill>
            </a:endParaRPr>
          </a:p>
          <a:p>
            <a:r>
              <a:rPr lang="it-IT" dirty="0" smtClean="0"/>
              <a:t>B</a:t>
            </a:r>
            <a:r>
              <a:rPr lang="it-IT" dirty="0" smtClean="0"/>
              <a:t>: Io voglio </a:t>
            </a:r>
            <a:r>
              <a:rPr lang="it-IT" dirty="0" smtClean="0"/>
              <a:t>comprare una nuova </a:t>
            </a:r>
            <a:r>
              <a:rPr lang="it-IT" dirty="0" smtClean="0"/>
              <a:t>borsa </a:t>
            </a:r>
            <a:r>
              <a:rPr lang="it-IT" dirty="0" smtClean="0"/>
              <a:t>perché </a:t>
            </a:r>
            <a:r>
              <a:rPr lang="it-IT" dirty="0" smtClean="0"/>
              <a:t>la mia </a:t>
            </a:r>
            <a:r>
              <a:rPr lang="it-IT" dirty="0" smtClean="0"/>
              <a:t>borsa e’ vecchia</a:t>
            </a:r>
          </a:p>
          <a:p>
            <a:pPr>
              <a:buNone/>
            </a:pPr>
            <a:r>
              <a:rPr lang="zh-TW" altLang="en-US" dirty="0" smtClean="0"/>
              <a:t>       </a:t>
            </a:r>
            <a:r>
              <a:rPr lang="zh-TW" altLang="en-US" dirty="0" smtClean="0">
                <a:solidFill>
                  <a:schemeClr val="accent1"/>
                </a:solidFill>
              </a:rPr>
              <a:t>我</a:t>
            </a:r>
            <a:r>
              <a:rPr lang="zh-TW" altLang="en-US" dirty="0" smtClean="0">
                <a:solidFill>
                  <a:schemeClr val="accent1"/>
                </a:solidFill>
              </a:rPr>
              <a:t>想買一個新包包</a:t>
            </a:r>
            <a:r>
              <a:rPr lang="en-US" altLang="zh-TW" dirty="0" smtClean="0">
                <a:solidFill>
                  <a:schemeClr val="accent1"/>
                </a:solidFill>
              </a:rPr>
              <a:t>,</a:t>
            </a:r>
            <a:r>
              <a:rPr lang="zh-TW" altLang="en-US" dirty="0" smtClean="0">
                <a:solidFill>
                  <a:schemeClr val="accent1"/>
                </a:solidFill>
              </a:rPr>
              <a:t> 因為我的舊包包已經壞掉了</a:t>
            </a:r>
            <a:r>
              <a:rPr lang="en-US" altLang="zh-TW" dirty="0" smtClean="0">
                <a:solidFill>
                  <a:schemeClr val="accent1"/>
                </a:solidFill>
              </a:rPr>
              <a:t>!</a:t>
            </a:r>
            <a:endParaRPr lang="it-IT" dirty="0" smtClean="0">
              <a:solidFill>
                <a:schemeClr val="accent1"/>
              </a:solidFill>
            </a:endParaRPr>
          </a:p>
          <a:p>
            <a:r>
              <a:rPr lang="it-IT" dirty="0" smtClean="0"/>
              <a:t>A</a:t>
            </a:r>
            <a:r>
              <a:rPr lang="it-IT" dirty="0" smtClean="0"/>
              <a:t>: </a:t>
            </a:r>
            <a:r>
              <a:rPr lang="it-IT" dirty="0" smtClean="0"/>
              <a:t>domani andremo a bere un caffè </a:t>
            </a:r>
            <a:r>
              <a:rPr lang="it-IT" dirty="0" smtClean="0"/>
              <a:t>al mattino, nel pomeriggio andiamo </a:t>
            </a:r>
            <a:r>
              <a:rPr lang="it-IT" dirty="0" smtClean="0"/>
              <a:t>al negozio</a:t>
            </a:r>
            <a:r>
              <a:rPr lang="it-IT" dirty="0" smtClean="0"/>
              <a:t>. Cosa ne </a:t>
            </a:r>
            <a:r>
              <a:rPr lang="it-IT" dirty="0" smtClean="0"/>
              <a:t>pensi? </a:t>
            </a:r>
          </a:p>
          <a:p>
            <a:pPr>
              <a:buNone/>
            </a:pPr>
            <a:r>
              <a:rPr lang="zh-TW" altLang="en-US" dirty="0" smtClean="0">
                <a:solidFill>
                  <a:schemeClr val="accent1"/>
                </a:solidFill>
              </a:rPr>
              <a:t>好</a:t>
            </a:r>
            <a:r>
              <a:rPr lang="en-US" altLang="zh-TW" dirty="0" smtClean="0">
                <a:solidFill>
                  <a:schemeClr val="accent1"/>
                </a:solidFill>
              </a:rPr>
              <a:t>!</a:t>
            </a:r>
            <a:r>
              <a:rPr lang="zh-TW" altLang="en-US" dirty="0" smtClean="0">
                <a:solidFill>
                  <a:schemeClr val="accent1"/>
                </a:solidFill>
              </a:rPr>
              <a:t> 那我們明天早上先去喝咖啡</a:t>
            </a:r>
            <a:r>
              <a:rPr lang="en-US" altLang="zh-TW" dirty="0" smtClean="0">
                <a:solidFill>
                  <a:schemeClr val="accent1"/>
                </a:solidFill>
              </a:rPr>
              <a:t>,</a:t>
            </a:r>
            <a:r>
              <a:rPr lang="zh-TW" altLang="en-US" dirty="0" smtClean="0">
                <a:solidFill>
                  <a:schemeClr val="accent1"/>
                </a:solidFill>
              </a:rPr>
              <a:t>然後下午再去購物中心</a:t>
            </a:r>
            <a:r>
              <a:rPr lang="en-US" altLang="zh-TW" dirty="0" smtClean="0">
                <a:solidFill>
                  <a:schemeClr val="accent1"/>
                </a:solidFill>
              </a:rPr>
              <a:t>,</a:t>
            </a:r>
            <a:r>
              <a:rPr lang="zh-TW" altLang="en-US" dirty="0" smtClean="0">
                <a:solidFill>
                  <a:schemeClr val="accent1"/>
                </a:solidFill>
              </a:rPr>
              <a:t>你覺得怎麼樣</a:t>
            </a:r>
            <a:r>
              <a:rPr lang="en-US" altLang="zh-TW" dirty="0" smtClean="0">
                <a:solidFill>
                  <a:schemeClr val="accent1"/>
                </a:solidFill>
              </a:rPr>
              <a:t>?</a:t>
            </a:r>
            <a:endParaRPr lang="it-IT" dirty="0" smtClean="0">
              <a:solidFill>
                <a:schemeClr val="accent1"/>
              </a:solidFill>
            </a:endParaRPr>
          </a:p>
          <a:p>
            <a:r>
              <a:rPr lang="it-IT" dirty="0" smtClean="0"/>
              <a:t>B</a:t>
            </a:r>
            <a:r>
              <a:rPr lang="it-IT" dirty="0" smtClean="0"/>
              <a:t>: </a:t>
            </a:r>
            <a:r>
              <a:rPr lang="it-IT" dirty="0" smtClean="0"/>
              <a:t>va bene  </a:t>
            </a:r>
            <a:r>
              <a:rPr lang="zh-TW" altLang="en-US" dirty="0" smtClean="0">
                <a:solidFill>
                  <a:schemeClr val="accent1"/>
                </a:solidFill>
              </a:rPr>
              <a:t>好</a:t>
            </a:r>
            <a:endParaRPr lang="zh-TW" alt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>
          <a:xfrm>
            <a:off x="838200" y="685800"/>
            <a:ext cx="10515600" cy="685800"/>
          </a:xfrm>
        </p:spPr>
        <p:txBody>
          <a:bodyPr/>
          <a:lstStyle/>
          <a:p>
            <a:pPr algn="ctr"/>
            <a:r>
              <a:rPr lang="en-US" altLang="zh-TW" sz="4000" dirty="0" smtClean="0"/>
              <a:t>MANGIARE - </a:t>
            </a:r>
            <a:r>
              <a:rPr lang="zh-TW" altLang="en-US" sz="4000" dirty="0" smtClean="0"/>
              <a:t>吃</a:t>
            </a:r>
            <a:r>
              <a:rPr lang="zh-TW" altLang="en-US" sz="4000" dirty="0"/>
              <a:t>飯</a:t>
            </a:r>
          </a:p>
        </p:txBody>
      </p:sp>
      <p:sp>
        <p:nvSpPr>
          <p:cNvPr id="12" name="內容版面配置區 11"/>
          <p:cNvSpPr>
            <a:spLocks noGrp="1"/>
          </p:cNvSpPr>
          <p:nvPr>
            <p:ph idx="1"/>
          </p:nvPr>
        </p:nvSpPr>
        <p:spPr>
          <a:xfrm>
            <a:off x="685800" y="1600200"/>
            <a:ext cx="5181600" cy="5257800"/>
          </a:xfrm>
        </p:spPr>
        <p:txBody>
          <a:bodyPr/>
          <a:lstStyle/>
          <a:p>
            <a:r>
              <a:rPr lang="it-IT" dirty="0" smtClean="0"/>
              <a:t>A: </a:t>
            </a:r>
            <a:r>
              <a:rPr lang="it-IT" dirty="0" smtClean="0"/>
              <a:t>Sono le  </a:t>
            </a:r>
            <a:r>
              <a:rPr lang="it-IT" dirty="0" smtClean="0"/>
              <a:t>06:00! ? Hai </a:t>
            </a:r>
            <a:r>
              <a:rPr lang="it-IT" dirty="0" smtClean="0"/>
              <a:t>fame? </a:t>
            </a:r>
            <a:r>
              <a:rPr lang="it-IT" dirty="0" smtClean="0"/>
              <a:t>Ho fame !!! Andiamo a mangiare? </a:t>
            </a:r>
            <a:endParaRPr lang="it-IT" dirty="0" smtClean="0"/>
          </a:p>
          <a:p>
            <a:r>
              <a:rPr lang="it-IT" dirty="0" smtClean="0"/>
              <a:t>B</a:t>
            </a:r>
            <a:r>
              <a:rPr lang="it-IT" dirty="0" smtClean="0"/>
              <a:t>: Sì, anch'io! Hai mai mangiato al ristorante greco? </a:t>
            </a:r>
            <a:endParaRPr lang="it-IT" dirty="0" smtClean="0"/>
          </a:p>
          <a:p>
            <a:r>
              <a:rPr lang="it-IT" dirty="0" smtClean="0"/>
              <a:t>A</a:t>
            </a:r>
            <a:r>
              <a:rPr lang="it-IT" dirty="0" smtClean="0"/>
              <a:t>: Sì, </a:t>
            </a:r>
            <a:r>
              <a:rPr lang="it-IT" dirty="0" smtClean="0"/>
              <a:t>spesso. </a:t>
            </a:r>
          </a:p>
          <a:p>
            <a:r>
              <a:rPr lang="it-IT" dirty="0" smtClean="0"/>
              <a:t>B</a:t>
            </a:r>
            <a:r>
              <a:rPr lang="it-IT" dirty="0" smtClean="0"/>
              <a:t>: Ha buon gusto a voi? </a:t>
            </a:r>
            <a:endParaRPr lang="it-IT" dirty="0" smtClean="0"/>
          </a:p>
          <a:p>
            <a:r>
              <a:rPr lang="it-IT" dirty="0" smtClean="0"/>
              <a:t>A</a:t>
            </a:r>
            <a:r>
              <a:rPr lang="it-IT" dirty="0" smtClean="0"/>
              <a:t>: </a:t>
            </a:r>
            <a:r>
              <a:rPr lang="it-IT" dirty="0" smtClean="0"/>
              <a:t>Sì, va bene! </a:t>
            </a:r>
          </a:p>
          <a:p>
            <a:r>
              <a:rPr lang="it-IT" dirty="0" smtClean="0"/>
              <a:t>B</a:t>
            </a:r>
            <a:r>
              <a:rPr lang="it-IT" dirty="0" smtClean="0"/>
              <a:t>: </a:t>
            </a:r>
            <a:r>
              <a:rPr lang="it-IT" dirty="0" smtClean="0"/>
              <a:t>I prezzi sono accessibili? </a:t>
            </a:r>
          </a:p>
          <a:p>
            <a:r>
              <a:rPr lang="it-IT" dirty="0" smtClean="0"/>
              <a:t>A</a:t>
            </a:r>
            <a:r>
              <a:rPr lang="it-IT" dirty="0" smtClean="0"/>
              <a:t>: Molto a buon mercato !!</a:t>
            </a:r>
            <a:endParaRPr lang="de-DE" altLang="zh-TW" dirty="0"/>
          </a:p>
        </p:txBody>
      </p:sp>
      <p:sp>
        <p:nvSpPr>
          <p:cNvPr id="13" name="矩形 4"/>
          <p:cNvSpPr>
            <a:spLocks noChangeArrowheads="1"/>
          </p:cNvSpPr>
          <p:nvPr/>
        </p:nvSpPr>
        <p:spPr bwMode="auto">
          <a:xfrm>
            <a:off x="920750" y="188913"/>
            <a:ext cx="31575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1600" b="1" dirty="0">
                <a:latin typeface="華康黑體 Std W3" pitchFamily="34" charset="-120"/>
                <a:ea typeface="華康黑體 Std W3" pitchFamily="34" charset="-120"/>
              </a:rPr>
              <a:t>你好 </a:t>
            </a:r>
            <a:r>
              <a:rPr lang="en-US" altLang="zh-TW" sz="1600" b="1" dirty="0">
                <a:latin typeface="華康黑體 Std W3" pitchFamily="34" charset="-120"/>
                <a:ea typeface="華康黑體 Std W3" pitchFamily="34" charset="-120"/>
              </a:rPr>
              <a:t>! </a:t>
            </a:r>
            <a:r>
              <a:rPr lang="zh-TW" altLang="en-US" sz="1600" b="1" dirty="0">
                <a:latin typeface="華康黑體 Std W3" pitchFamily="34" charset="-120"/>
                <a:ea typeface="華康黑體 Std W3" pitchFamily="34" charset="-120"/>
              </a:rPr>
              <a:t>我們一起學義大利文</a:t>
            </a:r>
            <a:endParaRPr lang="zh-CN" altLang="en-US" sz="1600" b="1" dirty="0">
              <a:latin typeface="華康黑體 Std W3" pitchFamily="34" charset="-120"/>
              <a:ea typeface="華康黑體 Std W3" pitchFamily="34" charset="-120"/>
            </a:endParaRPr>
          </a:p>
          <a:p>
            <a:endParaRPr lang="zh-CN" altLang="en-US" sz="1600" b="1" dirty="0">
              <a:latin typeface="華康黑體 Std W3" pitchFamily="34" charset="-120"/>
              <a:ea typeface="華康黑體 Std W3" pitchFamily="34" charset="-120"/>
            </a:endParaRPr>
          </a:p>
        </p:txBody>
      </p:sp>
      <p:sp>
        <p:nvSpPr>
          <p:cNvPr id="14" name="矩形 35"/>
          <p:cNvSpPr>
            <a:spLocks noChangeArrowheads="1"/>
          </p:cNvSpPr>
          <p:nvPr/>
        </p:nvSpPr>
        <p:spPr bwMode="auto">
          <a:xfrm>
            <a:off x="3756025" y="255588"/>
            <a:ext cx="76946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000">
                <a:latin typeface="華康黑體 Std W3" pitchFamily="34" charset="-120"/>
                <a:ea typeface="華康黑體 Std W3" pitchFamily="34" charset="-120"/>
              </a:rPr>
              <a:t>Ciao, impariamo insieme l’italiano</a:t>
            </a:r>
            <a:endParaRPr lang="zh-CN" altLang="en-US" sz="1000">
              <a:latin typeface="華康黑體 Std W3" pitchFamily="34" charset="-120"/>
              <a:ea typeface="華康黑體 Std W3" pitchFamily="34" charset="-120"/>
            </a:endParaRPr>
          </a:p>
          <a:p>
            <a:endParaRPr lang="zh-CN" altLang="en-US" sz="1000">
              <a:latin typeface="華康黑體 Std W3" pitchFamily="34" charset="-120"/>
              <a:ea typeface="華康黑體 Std W3" pitchFamily="34" charset="-120"/>
            </a:endParaRPr>
          </a:p>
        </p:txBody>
      </p:sp>
      <p:cxnSp>
        <p:nvCxnSpPr>
          <p:cNvPr id="15" name="直線接點 14"/>
          <p:cNvCxnSpPr/>
          <p:nvPr/>
        </p:nvCxnSpPr>
        <p:spPr>
          <a:xfrm>
            <a:off x="-3175" y="615950"/>
            <a:ext cx="122047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直線接點 15"/>
          <p:cNvCxnSpPr/>
          <p:nvPr/>
        </p:nvCxnSpPr>
        <p:spPr>
          <a:xfrm>
            <a:off x="-381000" y="1447800"/>
            <a:ext cx="13500101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867400" y="1600200"/>
            <a:ext cx="59436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altLang="zh-TW" sz="3200" dirty="0" smtClean="0"/>
              <a:t>A: </a:t>
            </a:r>
            <a:r>
              <a:rPr lang="zh-TW" altLang="en-US" sz="3200" dirty="0" smtClean="0"/>
              <a:t>已經六點了</a:t>
            </a:r>
            <a:r>
              <a:rPr lang="en-US" altLang="zh-TW" sz="3200" dirty="0" smtClean="0"/>
              <a:t>!</a:t>
            </a:r>
            <a:r>
              <a:rPr lang="zh-TW" altLang="en-US" sz="3200" dirty="0" smtClean="0"/>
              <a:t> 你肚子餓了嗎</a:t>
            </a:r>
            <a:r>
              <a:rPr lang="en-US" altLang="zh-TW" sz="3200" dirty="0" smtClean="0"/>
              <a:t>?</a:t>
            </a:r>
            <a:r>
              <a:rPr lang="zh-TW" altLang="en-US" sz="3200" dirty="0" smtClean="0"/>
              <a:t> 我好餓喔</a:t>
            </a:r>
            <a:r>
              <a:rPr lang="en-US" altLang="zh-TW" sz="3200" dirty="0" smtClean="0"/>
              <a:t>! </a:t>
            </a:r>
            <a:r>
              <a:rPr lang="zh-TW" altLang="en-US" sz="3200" dirty="0" smtClean="0"/>
              <a:t>走</a:t>
            </a:r>
            <a:r>
              <a:rPr lang="en-US" altLang="zh-TW" sz="3200" dirty="0" smtClean="0"/>
              <a:t>!! </a:t>
            </a:r>
            <a:r>
              <a:rPr lang="zh-TW" altLang="en-US" sz="3200" dirty="0" smtClean="0"/>
              <a:t>我們去吃飯好嗎</a:t>
            </a:r>
            <a:r>
              <a:rPr lang="en-US" altLang="zh-TW" sz="3200" dirty="0" smtClean="0"/>
              <a:t>?</a:t>
            </a:r>
            <a:br>
              <a:rPr lang="en-US" altLang="zh-TW" sz="3200" dirty="0" smtClean="0"/>
            </a:br>
            <a:endParaRPr lang="en-US" altLang="zh-TW" sz="3200" dirty="0" smtClean="0"/>
          </a:p>
          <a:p>
            <a:r>
              <a:rPr lang="en-US" altLang="zh-TW" sz="3200" dirty="0" smtClean="0"/>
              <a:t>B</a:t>
            </a:r>
            <a:r>
              <a:rPr lang="en-US" altLang="zh-TW" sz="3200" dirty="0" smtClean="0"/>
              <a:t>: </a:t>
            </a:r>
            <a:r>
              <a:rPr lang="zh-TW" altLang="en-US" sz="3200" dirty="0" smtClean="0"/>
              <a:t>你有在希臘餐廳用過餐嗎</a:t>
            </a:r>
            <a:r>
              <a:rPr lang="en-US" altLang="zh-TW" sz="3200" dirty="0" smtClean="0"/>
              <a:t>?</a:t>
            </a:r>
          </a:p>
          <a:p>
            <a:endParaRPr lang="en-US" altLang="zh-TW" sz="3200" dirty="0" smtClean="0"/>
          </a:p>
          <a:p>
            <a:r>
              <a:rPr lang="en-US" altLang="zh-TW" sz="3200" dirty="0" smtClean="0"/>
              <a:t>A</a:t>
            </a:r>
            <a:r>
              <a:rPr lang="en-US" altLang="zh-TW" sz="3200" dirty="0" smtClean="0"/>
              <a:t>: </a:t>
            </a:r>
            <a:r>
              <a:rPr lang="zh-TW" altLang="en-US" sz="3200" dirty="0" smtClean="0"/>
              <a:t>有阿</a:t>
            </a:r>
            <a:r>
              <a:rPr lang="en-US" altLang="zh-TW" sz="3200" dirty="0" smtClean="0"/>
              <a:t>!!</a:t>
            </a:r>
            <a:r>
              <a:rPr lang="zh-TW" altLang="en-US" sz="3200" dirty="0" smtClean="0"/>
              <a:t> 我很常在那用餐</a:t>
            </a:r>
            <a:r>
              <a:rPr lang="en-US" altLang="zh-TW" sz="3200" dirty="0" smtClean="0"/>
              <a:t>!!</a:t>
            </a:r>
            <a:r>
              <a:rPr lang="zh-TW" altLang="en-US" sz="3200" dirty="0" smtClean="0"/>
              <a:t> </a:t>
            </a:r>
            <a:endParaRPr lang="en-US" altLang="zh-TW" sz="3200" dirty="0" smtClean="0"/>
          </a:p>
          <a:p>
            <a:r>
              <a:rPr lang="en-US" altLang="zh-TW" sz="3200" dirty="0" smtClean="0"/>
              <a:t>B: </a:t>
            </a:r>
            <a:r>
              <a:rPr lang="zh-TW" altLang="en-US" sz="3200" dirty="0" smtClean="0"/>
              <a:t>你覺得好吃嗎</a:t>
            </a:r>
            <a:r>
              <a:rPr lang="en-US" altLang="zh-TW" sz="3200" dirty="0" smtClean="0"/>
              <a:t>?</a:t>
            </a:r>
          </a:p>
          <a:p>
            <a:r>
              <a:rPr lang="en-US" altLang="zh-TW" sz="3200" dirty="0" smtClean="0"/>
              <a:t>A: </a:t>
            </a:r>
            <a:r>
              <a:rPr lang="zh-TW" altLang="en-US" sz="3200" dirty="0" smtClean="0"/>
              <a:t>我覺得很好吃</a:t>
            </a:r>
            <a:r>
              <a:rPr lang="en-US" altLang="zh-TW" sz="3200" dirty="0" smtClean="0"/>
              <a:t>!</a:t>
            </a:r>
            <a:r>
              <a:rPr lang="zh-TW" altLang="en-US" sz="3200" dirty="0" smtClean="0"/>
              <a:t> </a:t>
            </a:r>
            <a:endParaRPr lang="en-US" altLang="zh-TW" sz="3200" dirty="0" smtClean="0"/>
          </a:p>
          <a:p>
            <a:r>
              <a:rPr lang="en-US" altLang="zh-TW" sz="3200" dirty="0" smtClean="0"/>
              <a:t>B: </a:t>
            </a:r>
            <a:r>
              <a:rPr lang="zh-TW" altLang="en-US" sz="3200" dirty="0" smtClean="0"/>
              <a:t>那你覺得價格實惠嗎</a:t>
            </a:r>
            <a:r>
              <a:rPr lang="en-US" altLang="zh-TW" sz="3200" dirty="0" smtClean="0"/>
              <a:t>?</a:t>
            </a:r>
            <a:endParaRPr lang="en-US" altLang="zh-TW" sz="3200" dirty="0" smtClean="0"/>
          </a:p>
          <a:p>
            <a:r>
              <a:rPr lang="en-US" altLang="zh-TW" sz="3200" dirty="0" smtClean="0"/>
              <a:t>A: </a:t>
            </a:r>
            <a:r>
              <a:rPr lang="zh-TW" altLang="en-US" sz="3200" dirty="0" smtClean="0"/>
              <a:t>嗯</a:t>
            </a:r>
            <a:r>
              <a:rPr lang="en-US" altLang="zh-TW" sz="3200" dirty="0" smtClean="0"/>
              <a:t>~</a:t>
            </a:r>
            <a:r>
              <a:rPr lang="zh-TW" altLang="en-US" sz="3200" dirty="0" smtClean="0"/>
              <a:t>很實惠阿</a:t>
            </a:r>
            <a:r>
              <a:rPr lang="en-US" altLang="zh-TW" sz="3200" dirty="0" smtClean="0"/>
              <a:t>!!</a:t>
            </a:r>
            <a:r>
              <a:rPr lang="zh-TW" altLang="en-US" sz="3200" dirty="0" smtClean="0"/>
              <a:t> </a:t>
            </a:r>
            <a:endParaRPr lang="de-DE" altLang="zh-TW" sz="32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>
          <a:xfrm>
            <a:off x="838200" y="762000"/>
            <a:ext cx="10515600" cy="762000"/>
          </a:xfrm>
        </p:spPr>
        <p:txBody>
          <a:bodyPr/>
          <a:lstStyle/>
          <a:p>
            <a:pPr algn="ctr"/>
            <a:r>
              <a:rPr lang="en-US" altLang="zh-TW" dirty="0" smtClean="0"/>
              <a:t>GIRO TURISTICO </a:t>
            </a:r>
            <a:r>
              <a:rPr lang="en-US" altLang="zh-TW" b="1" dirty="0" smtClean="0">
                <a:solidFill>
                  <a:schemeClr val="accent1"/>
                </a:solidFill>
              </a:rPr>
              <a:t>- </a:t>
            </a:r>
            <a:r>
              <a:rPr lang="zh-TW" altLang="en-US" b="1" dirty="0" smtClean="0">
                <a:solidFill>
                  <a:schemeClr val="accent1"/>
                </a:solidFill>
              </a:rPr>
              <a:t>觀</a:t>
            </a:r>
            <a:r>
              <a:rPr lang="zh-TW" altLang="en-US" b="1" dirty="0" smtClean="0">
                <a:solidFill>
                  <a:schemeClr val="accent1"/>
                </a:solidFill>
              </a:rPr>
              <a:t>光 </a:t>
            </a:r>
            <a:r>
              <a:rPr lang="en-US" altLang="zh-TW" dirty="0" smtClean="0"/>
              <a:t>	</a:t>
            </a:r>
            <a:r>
              <a:rPr lang="en-US" altLang="zh-TW" dirty="0" smtClean="0"/>
              <a:t> </a:t>
            </a:r>
            <a:endParaRPr lang="zh-TW" altLang="en-US" dirty="0"/>
          </a:p>
        </p:txBody>
      </p:sp>
      <p:sp>
        <p:nvSpPr>
          <p:cNvPr id="12" name="內容版面配置區 11"/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4651375"/>
          </a:xfrm>
        </p:spPr>
        <p:txBody>
          <a:bodyPr/>
          <a:lstStyle/>
          <a:p>
            <a:r>
              <a:rPr lang="it-IT" dirty="0" smtClean="0"/>
              <a:t>Voglio andare qui</a:t>
            </a:r>
            <a:r>
              <a:rPr lang="it-IT" dirty="0" smtClean="0"/>
              <a:t>.</a:t>
            </a:r>
          </a:p>
          <a:p>
            <a:r>
              <a:rPr lang="it-IT" dirty="0" smtClean="0"/>
              <a:t> </a:t>
            </a:r>
            <a:r>
              <a:rPr lang="it-IT" dirty="0" smtClean="0"/>
              <a:t>Dove sono ora sulla mappa? </a:t>
            </a:r>
            <a:endParaRPr lang="it-IT" dirty="0" smtClean="0"/>
          </a:p>
          <a:p>
            <a:r>
              <a:rPr lang="it-IT" dirty="0" smtClean="0"/>
              <a:t>Dove </a:t>
            </a:r>
            <a:r>
              <a:rPr lang="it-IT" dirty="0" smtClean="0"/>
              <a:t>sono le informazioni turistiche? </a:t>
            </a:r>
            <a:endParaRPr lang="it-IT" dirty="0" smtClean="0"/>
          </a:p>
          <a:p>
            <a:r>
              <a:rPr lang="it-IT" dirty="0" smtClean="0"/>
              <a:t>Posso </a:t>
            </a:r>
            <a:r>
              <a:rPr lang="it-IT" dirty="0" smtClean="0"/>
              <a:t>acquistare una scheda per oggi? </a:t>
            </a:r>
            <a:endParaRPr lang="it-IT" dirty="0" smtClean="0"/>
          </a:p>
          <a:p>
            <a:r>
              <a:rPr lang="it-IT" dirty="0" smtClean="0"/>
              <a:t>Voglio </a:t>
            </a:r>
            <a:r>
              <a:rPr lang="it-IT" dirty="0" smtClean="0"/>
              <a:t>partecipare al tour </a:t>
            </a:r>
            <a:endParaRPr lang="it-IT" dirty="0" smtClean="0"/>
          </a:p>
          <a:p>
            <a:r>
              <a:rPr lang="it-IT" dirty="0" smtClean="0"/>
              <a:t>Posso </a:t>
            </a:r>
            <a:r>
              <a:rPr lang="it-IT" dirty="0" smtClean="0"/>
              <a:t>scattare foto? </a:t>
            </a:r>
            <a:endParaRPr lang="it-IT" dirty="0" smtClean="0"/>
          </a:p>
          <a:p>
            <a:r>
              <a:rPr lang="it-IT" dirty="0" smtClean="0"/>
              <a:t>Dove </a:t>
            </a:r>
            <a:r>
              <a:rPr lang="it-IT" dirty="0" smtClean="0"/>
              <a:t>posso noleggiare una bicicletta?</a:t>
            </a:r>
            <a:endParaRPr lang="en-US" altLang="zh-TW" dirty="0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zh-TW" altLang="en-US" dirty="0"/>
              <a:t>我想要到這個地方</a:t>
            </a:r>
            <a:endParaRPr lang="en-US" altLang="zh-TW" dirty="0"/>
          </a:p>
          <a:p>
            <a:r>
              <a:rPr lang="zh-TW" altLang="en-US" dirty="0"/>
              <a:t>這是地圖上的哪裡</a:t>
            </a:r>
            <a:r>
              <a:rPr lang="en-US" altLang="zh-TW" dirty="0"/>
              <a:t>?</a:t>
            </a:r>
          </a:p>
          <a:p>
            <a:r>
              <a:rPr lang="zh-TW" altLang="en-US" dirty="0" smtClean="0"/>
              <a:t>請</a:t>
            </a:r>
            <a:r>
              <a:rPr lang="zh-TW" altLang="en-US" dirty="0"/>
              <a:t>問旅遊中心在哪裡</a:t>
            </a:r>
            <a:r>
              <a:rPr lang="en-US" altLang="zh-TW" dirty="0" smtClean="0"/>
              <a:t>?</a:t>
            </a:r>
            <a:br>
              <a:rPr lang="en-US" altLang="zh-TW" dirty="0" smtClean="0"/>
            </a:br>
            <a:endParaRPr lang="en-US" altLang="zh-TW" dirty="0"/>
          </a:p>
          <a:p>
            <a:r>
              <a:rPr lang="zh-TW" altLang="en-US" dirty="0"/>
              <a:t>我可以買張今天的票嗎</a:t>
            </a:r>
            <a:r>
              <a:rPr lang="en-US" altLang="zh-TW" dirty="0" smtClean="0"/>
              <a:t>?</a:t>
            </a:r>
            <a:br>
              <a:rPr lang="en-US" altLang="zh-TW" dirty="0" smtClean="0"/>
            </a:br>
            <a:endParaRPr lang="en-US" altLang="zh-TW" dirty="0"/>
          </a:p>
          <a:p>
            <a:r>
              <a:rPr lang="zh-TW" altLang="en-US" dirty="0" smtClean="0"/>
              <a:t>我</a:t>
            </a:r>
            <a:r>
              <a:rPr lang="zh-TW" altLang="en-US" dirty="0"/>
              <a:t>想要參加旅行團</a:t>
            </a:r>
            <a:endParaRPr lang="en-US" altLang="zh-TW" dirty="0"/>
          </a:p>
          <a:p>
            <a:r>
              <a:rPr lang="zh-TW" altLang="en-US" dirty="0"/>
              <a:t>我可以拍照嗎</a:t>
            </a:r>
            <a:r>
              <a:rPr lang="en-US" altLang="zh-TW" dirty="0"/>
              <a:t>?</a:t>
            </a:r>
          </a:p>
          <a:p>
            <a:r>
              <a:rPr lang="zh-TW" altLang="en-US" dirty="0"/>
              <a:t>我可以在哪裡租到腳踏車</a:t>
            </a:r>
            <a:r>
              <a:rPr lang="en-US" altLang="zh-TW" dirty="0"/>
              <a:t>?</a:t>
            </a:r>
          </a:p>
          <a:p>
            <a:pPr>
              <a:buNone/>
            </a:pPr>
            <a:endParaRPr lang="zh-TW" altLang="en-US" dirty="0"/>
          </a:p>
        </p:txBody>
      </p:sp>
      <p:sp>
        <p:nvSpPr>
          <p:cNvPr id="14" name="矩形 4"/>
          <p:cNvSpPr>
            <a:spLocks noChangeArrowheads="1"/>
          </p:cNvSpPr>
          <p:nvPr/>
        </p:nvSpPr>
        <p:spPr bwMode="auto">
          <a:xfrm>
            <a:off x="920750" y="188913"/>
            <a:ext cx="31575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1600" b="1" dirty="0">
                <a:latin typeface="華康黑體 Std W3" pitchFamily="34" charset="-120"/>
                <a:ea typeface="華康黑體 Std W3" pitchFamily="34" charset="-120"/>
              </a:rPr>
              <a:t>你好 </a:t>
            </a:r>
            <a:r>
              <a:rPr lang="en-US" altLang="zh-TW" sz="1600" b="1" dirty="0">
                <a:latin typeface="華康黑體 Std W3" pitchFamily="34" charset="-120"/>
                <a:ea typeface="華康黑體 Std W3" pitchFamily="34" charset="-120"/>
              </a:rPr>
              <a:t>! </a:t>
            </a:r>
            <a:r>
              <a:rPr lang="zh-TW" altLang="en-US" sz="1600" b="1" dirty="0">
                <a:latin typeface="華康黑體 Std W3" pitchFamily="34" charset="-120"/>
                <a:ea typeface="華康黑體 Std W3" pitchFamily="34" charset="-120"/>
              </a:rPr>
              <a:t>我們一起學義大利文</a:t>
            </a:r>
            <a:endParaRPr lang="zh-CN" altLang="en-US" sz="1600" b="1" dirty="0">
              <a:latin typeface="華康黑體 Std W3" pitchFamily="34" charset="-120"/>
              <a:ea typeface="華康黑體 Std W3" pitchFamily="34" charset="-120"/>
            </a:endParaRPr>
          </a:p>
          <a:p>
            <a:endParaRPr lang="zh-CN" altLang="en-US" sz="1600" b="1" dirty="0">
              <a:latin typeface="華康黑體 Std W3" pitchFamily="34" charset="-120"/>
              <a:ea typeface="華康黑體 Std W3" pitchFamily="34" charset="-120"/>
            </a:endParaRPr>
          </a:p>
        </p:txBody>
      </p:sp>
      <p:sp>
        <p:nvSpPr>
          <p:cNvPr id="15" name="矩形 35"/>
          <p:cNvSpPr>
            <a:spLocks noChangeArrowheads="1"/>
          </p:cNvSpPr>
          <p:nvPr/>
        </p:nvSpPr>
        <p:spPr bwMode="auto">
          <a:xfrm>
            <a:off x="3756025" y="255588"/>
            <a:ext cx="76946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000">
                <a:latin typeface="華康黑體 Std W3" pitchFamily="34" charset="-120"/>
                <a:ea typeface="華康黑體 Std W3" pitchFamily="34" charset="-120"/>
              </a:rPr>
              <a:t>Ciao, impariamo insieme l’italiano</a:t>
            </a:r>
            <a:endParaRPr lang="zh-CN" altLang="en-US" sz="1000">
              <a:latin typeface="華康黑體 Std W3" pitchFamily="34" charset="-120"/>
              <a:ea typeface="華康黑體 Std W3" pitchFamily="34" charset="-120"/>
            </a:endParaRPr>
          </a:p>
          <a:p>
            <a:endParaRPr lang="zh-CN" altLang="en-US" sz="1000">
              <a:latin typeface="華康黑體 Std W3" pitchFamily="34" charset="-120"/>
              <a:ea typeface="華康黑體 Std W3" pitchFamily="34" charset="-120"/>
            </a:endParaRPr>
          </a:p>
        </p:txBody>
      </p:sp>
      <p:cxnSp>
        <p:nvCxnSpPr>
          <p:cNvPr id="16" name="直線接點 15"/>
          <p:cNvCxnSpPr/>
          <p:nvPr/>
        </p:nvCxnSpPr>
        <p:spPr>
          <a:xfrm>
            <a:off x="-3175" y="615950"/>
            <a:ext cx="122047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>
            <a:off x="-685800" y="1447800"/>
            <a:ext cx="13500101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>
          <a:xfrm>
            <a:off x="838200" y="533400"/>
            <a:ext cx="10515600" cy="762000"/>
          </a:xfrm>
        </p:spPr>
        <p:txBody>
          <a:bodyPr/>
          <a:lstStyle/>
          <a:p>
            <a:r>
              <a:rPr lang="en-US" altLang="zh-TW" sz="3600" dirty="0" smtClean="0"/>
              <a:t>PRENOTARE UNA STANZA D’ALBEROGO </a:t>
            </a:r>
            <a:r>
              <a:rPr lang="zh-TW" altLang="en-US" sz="3600" b="1" dirty="0" smtClean="0">
                <a:solidFill>
                  <a:schemeClr val="accent1"/>
                </a:solidFill>
              </a:rPr>
              <a:t>住</a:t>
            </a:r>
            <a:r>
              <a:rPr lang="zh-TW" altLang="en-US" sz="3600" b="1" dirty="0">
                <a:solidFill>
                  <a:schemeClr val="accent1"/>
                </a:solidFill>
              </a:rPr>
              <a:t>宿</a:t>
            </a:r>
          </a:p>
        </p:txBody>
      </p:sp>
      <p:sp>
        <p:nvSpPr>
          <p:cNvPr id="12" name="內容版面配置區 11"/>
          <p:cNvSpPr>
            <a:spLocks noGrp="1"/>
          </p:cNvSpPr>
          <p:nvPr>
            <p:ph sz="half" idx="1"/>
          </p:nvPr>
        </p:nvSpPr>
        <p:spPr>
          <a:xfrm>
            <a:off x="838200" y="1455732"/>
            <a:ext cx="5181600" cy="5402268"/>
          </a:xfrm>
        </p:spPr>
        <p:txBody>
          <a:bodyPr/>
          <a:lstStyle/>
          <a:p>
            <a:r>
              <a:rPr lang="de-DE" altLang="zh-TW" sz="2400" dirty="0" smtClean="0"/>
              <a:t>Avete una stanza libera?</a:t>
            </a:r>
            <a:endParaRPr lang="de-DE" altLang="zh-TW" sz="2400" dirty="0"/>
          </a:p>
          <a:p>
            <a:r>
              <a:rPr lang="de-DE" altLang="zh-TW" sz="2400" dirty="0" smtClean="0"/>
              <a:t>Voglio prenotare una stanza per stasera.</a:t>
            </a:r>
            <a:endParaRPr lang="de-DE" altLang="zh-TW" sz="2400" dirty="0"/>
          </a:p>
          <a:p>
            <a:r>
              <a:rPr lang="de-DE" altLang="zh-TW" sz="2400" dirty="0" smtClean="0"/>
              <a:t>Quando costa una camera per una notte?</a:t>
            </a:r>
            <a:endParaRPr lang="de-DE" altLang="zh-TW" sz="2400" dirty="0"/>
          </a:p>
          <a:p>
            <a:r>
              <a:rPr lang="de-DE" altLang="zh-TW" sz="2400" dirty="0" smtClean="0"/>
              <a:t>Quando si fa il </a:t>
            </a:r>
            <a:r>
              <a:rPr lang="de-DE" altLang="zh-TW" sz="2400" dirty="0"/>
              <a:t>Check-in</a:t>
            </a:r>
            <a:r>
              <a:rPr lang="de-DE" altLang="zh-TW" sz="2400" dirty="0" smtClean="0"/>
              <a:t>?</a:t>
            </a:r>
            <a:endParaRPr lang="de-DE" altLang="zh-TW" sz="2400" dirty="0"/>
          </a:p>
          <a:p>
            <a:r>
              <a:rPr lang="de-DE" altLang="zh-TW" sz="2400" dirty="0" smtClean="0"/>
              <a:t>Ho prenotato una camera.</a:t>
            </a:r>
            <a:endParaRPr lang="de-DE" altLang="zh-TW" sz="2400" dirty="0"/>
          </a:p>
          <a:p>
            <a:r>
              <a:rPr lang="de-DE" altLang="zh-TW" sz="2400" dirty="0" smtClean="0"/>
              <a:t>Vorrei fare il check out, per favore </a:t>
            </a:r>
            <a:endParaRPr lang="de-DE" altLang="zh-TW" sz="2400" dirty="0"/>
          </a:p>
          <a:p>
            <a:r>
              <a:rPr lang="de-DE" altLang="zh-TW" sz="2400" dirty="0" smtClean="0"/>
              <a:t>Ho riservato con internet.</a:t>
            </a:r>
            <a:endParaRPr lang="de-DE" altLang="zh-TW" sz="2400" dirty="0"/>
          </a:p>
          <a:p>
            <a:r>
              <a:rPr lang="de-DE" altLang="zh-TW" sz="2400" dirty="0" smtClean="0"/>
              <a:t>C‘e‘ la connessione ad internet in camera?</a:t>
            </a:r>
            <a:endParaRPr lang="de-DE" altLang="zh-TW" sz="2400" dirty="0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>
          <a:xfrm>
            <a:off x="6172200" y="1524000"/>
            <a:ext cx="5181600" cy="4351338"/>
          </a:xfrm>
        </p:spPr>
        <p:txBody>
          <a:bodyPr/>
          <a:lstStyle/>
          <a:p>
            <a:r>
              <a:rPr lang="zh-TW" altLang="en-US" dirty="0"/>
              <a:t>請問還有空房嗎</a:t>
            </a:r>
            <a:r>
              <a:rPr lang="en-US" altLang="zh-TW" dirty="0"/>
              <a:t>?</a:t>
            </a:r>
          </a:p>
          <a:p>
            <a:r>
              <a:rPr lang="zh-TW" altLang="en-US" dirty="0"/>
              <a:t>我想要預約今天晚上的房間</a:t>
            </a:r>
            <a:endParaRPr lang="en-US" altLang="zh-TW" dirty="0"/>
          </a:p>
          <a:p>
            <a:r>
              <a:rPr lang="zh-TW" altLang="en-US" dirty="0"/>
              <a:t>住一晚要多少錢呢</a:t>
            </a:r>
            <a:r>
              <a:rPr lang="en-US" altLang="zh-TW" dirty="0"/>
              <a:t>?</a:t>
            </a:r>
          </a:p>
          <a:p>
            <a:r>
              <a:rPr lang="zh-TW" altLang="en-US" dirty="0"/>
              <a:t>報到的時間是甚麼時候</a:t>
            </a:r>
            <a:r>
              <a:rPr lang="en-US" altLang="zh-TW" dirty="0"/>
              <a:t>?</a:t>
            </a:r>
          </a:p>
          <a:p>
            <a:r>
              <a:rPr lang="zh-TW" altLang="en-US" dirty="0"/>
              <a:t>我有預約</a:t>
            </a:r>
            <a:endParaRPr lang="en-US" altLang="zh-TW" dirty="0"/>
          </a:p>
          <a:p>
            <a:r>
              <a:rPr lang="zh-TW" altLang="en-US" dirty="0"/>
              <a:t>麻煩你幫我退房</a:t>
            </a:r>
            <a:endParaRPr lang="en-US" altLang="zh-TW" dirty="0"/>
          </a:p>
          <a:p>
            <a:r>
              <a:rPr lang="zh-TW" altLang="en-US" dirty="0"/>
              <a:t>我有用網路預約</a:t>
            </a:r>
            <a:endParaRPr lang="en-US" altLang="zh-TW" dirty="0"/>
          </a:p>
          <a:p>
            <a:r>
              <a:rPr lang="zh-TW" altLang="en-US" dirty="0"/>
              <a:t>房間可以連上網嗎</a:t>
            </a:r>
            <a:r>
              <a:rPr lang="en-US" altLang="zh-TW" dirty="0"/>
              <a:t>?</a:t>
            </a:r>
            <a:endParaRPr lang="zh-TW" altLang="en-US" dirty="0"/>
          </a:p>
        </p:txBody>
      </p:sp>
      <p:sp>
        <p:nvSpPr>
          <p:cNvPr id="14" name="矩形 4"/>
          <p:cNvSpPr>
            <a:spLocks noChangeArrowheads="1"/>
          </p:cNvSpPr>
          <p:nvPr/>
        </p:nvSpPr>
        <p:spPr bwMode="auto">
          <a:xfrm>
            <a:off x="920750" y="188913"/>
            <a:ext cx="31575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1600" b="1" dirty="0">
                <a:latin typeface="華康黑體 Std W3" pitchFamily="34" charset="-120"/>
                <a:ea typeface="華康黑體 Std W3" pitchFamily="34" charset="-120"/>
              </a:rPr>
              <a:t>你好 </a:t>
            </a:r>
            <a:r>
              <a:rPr lang="en-US" altLang="zh-TW" sz="1600" b="1" dirty="0">
                <a:latin typeface="華康黑體 Std W3" pitchFamily="34" charset="-120"/>
                <a:ea typeface="華康黑體 Std W3" pitchFamily="34" charset="-120"/>
              </a:rPr>
              <a:t>! </a:t>
            </a:r>
            <a:r>
              <a:rPr lang="zh-TW" altLang="en-US" sz="1600" b="1" dirty="0">
                <a:latin typeface="華康黑體 Std W3" pitchFamily="34" charset="-120"/>
                <a:ea typeface="華康黑體 Std W3" pitchFamily="34" charset="-120"/>
              </a:rPr>
              <a:t>我們一起學義大利文</a:t>
            </a:r>
            <a:endParaRPr lang="zh-CN" altLang="en-US" sz="1600" b="1" dirty="0">
              <a:latin typeface="華康黑體 Std W3" pitchFamily="34" charset="-120"/>
              <a:ea typeface="華康黑體 Std W3" pitchFamily="34" charset="-120"/>
            </a:endParaRPr>
          </a:p>
          <a:p>
            <a:endParaRPr lang="zh-CN" altLang="en-US" sz="1600" b="1" dirty="0">
              <a:latin typeface="華康黑體 Std W3" pitchFamily="34" charset="-120"/>
              <a:ea typeface="華康黑體 Std W3" pitchFamily="34" charset="-120"/>
            </a:endParaRPr>
          </a:p>
        </p:txBody>
      </p:sp>
      <p:sp>
        <p:nvSpPr>
          <p:cNvPr id="15" name="矩形 35"/>
          <p:cNvSpPr>
            <a:spLocks noChangeArrowheads="1"/>
          </p:cNvSpPr>
          <p:nvPr/>
        </p:nvSpPr>
        <p:spPr bwMode="auto">
          <a:xfrm>
            <a:off x="3756025" y="255588"/>
            <a:ext cx="76946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000">
                <a:latin typeface="華康黑體 Std W3" pitchFamily="34" charset="-120"/>
                <a:ea typeface="華康黑體 Std W3" pitchFamily="34" charset="-120"/>
              </a:rPr>
              <a:t>Ciao, impariamo insieme l’italiano</a:t>
            </a:r>
            <a:endParaRPr lang="zh-CN" altLang="en-US" sz="1000">
              <a:latin typeface="華康黑體 Std W3" pitchFamily="34" charset="-120"/>
              <a:ea typeface="華康黑體 Std W3" pitchFamily="34" charset="-120"/>
            </a:endParaRPr>
          </a:p>
          <a:p>
            <a:endParaRPr lang="zh-CN" altLang="en-US" sz="1000">
              <a:latin typeface="華康黑體 Std W3" pitchFamily="34" charset="-120"/>
              <a:ea typeface="華康黑體 Std W3" pitchFamily="34" charset="-120"/>
            </a:endParaRPr>
          </a:p>
        </p:txBody>
      </p:sp>
      <p:cxnSp>
        <p:nvCxnSpPr>
          <p:cNvPr id="16" name="直線接點 15"/>
          <p:cNvCxnSpPr/>
          <p:nvPr/>
        </p:nvCxnSpPr>
        <p:spPr>
          <a:xfrm>
            <a:off x="-3175" y="615950"/>
            <a:ext cx="122047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>
            <a:off x="-609600" y="1371600"/>
            <a:ext cx="13500101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文本框 20"/>
          <p:cNvSpPr txBox="1">
            <a:spLocks noChangeArrowheads="1"/>
          </p:cNvSpPr>
          <p:nvPr/>
        </p:nvSpPr>
        <p:spPr bwMode="auto">
          <a:xfrm>
            <a:off x="2413000" y="5688013"/>
            <a:ext cx="900113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F2F2F2"/>
                </a:solidFill>
                <a:latin typeface="迷你简汉真广标" charset="0"/>
              </a:rPr>
              <a:t>01</a:t>
            </a:r>
            <a:endParaRPr lang="zh-CN" altLang="en-US" sz="3200" b="1">
              <a:solidFill>
                <a:srgbClr val="F2F2F2"/>
              </a:solidFill>
              <a:latin typeface="迷你简汉真广标" charset="0"/>
            </a:endParaRPr>
          </a:p>
        </p:txBody>
      </p:sp>
      <p:grpSp>
        <p:nvGrpSpPr>
          <p:cNvPr id="2" name="群組 17"/>
          <p:cNvGrpSpPr>
            <a:grpSpLocks/>
          </p:cNvGrpSpPr>
          <p:nvPr/>
        </p:nvGrpSpPr>
        <p:grpSpPr bwMode="auto">
          <a:xfrm>
            <a:off x="-3175" y="188913"/>
            <a:ext cx="12204700" cy="425450"/>
            <a:chOff x="-2658" y="482780"/>
            <a:chExt cx="12203899" cy="425858"/>
          </a:xfrm>
        </p:grpSpPr>
        <p:sp>
          <p:nvSpPr>
            <p:cNvPr id="26635" name="矩形 4"/>
            <p:cNvSpPr>
              <a:spLocks noChangeArrowheads="1"/>
            </p:cNvSpPr>
            <p:nvPr/>
          </p:nvSpPr>
          <p:spPr bwMode="auto">
            <a:xfrm>
              <a:off x="920851" y="482780"/>
              <a:ext cx="315698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</a:rPr>
                <a:t>你好 </a:t>
              </a:r>
              <a:r>
                <a:rPr lang="en-US" altLang="zh-TW" sz="1600" b="1" dirty="0">
                  <a:latin typeface="華康黑體 Std W3" pitchFamily="34" charset="-120"/>
                  <a:ea typeface="華康黑體 Std W3" pitchFamily="34" charset="-120"/>
                </a:rPr>
                <a:t>! </a:t>
              </a:r>
              <a:r>
                <a:rPr lang="zh-TW" altLang="en-US" sz="1600" b="1" dirty="0">
                  <a:latin typeface="華康黑體 Std W3" pitchFamily="34" charset="-120"/>
                  <a:ea typeface="華康黑體 Std W3" pitchFamily="34" charset="-120"/>
                </a:rPr>
                <a:t>我們一起學義大利文</a:t>
              </a:r>
              <a:endParaRPr lang="zh-CN" altLang="en-US" sz="1600" b="1" dirty="0">
                <a:latin typeface="華康黑體 Std W3" pitchFamily="34" charset="-120"/>
                <a:ea typeface="華康黑體 Std W3" pitchFamily="34" charset="-120"/>
              </a:endParaRPr>
            </a:p>
          </p:txBody>
        </p:sp>
        <p:sp>
          <p:nvSpPr>
            <p:cNvPr id="26636" name="矩形 27"/>
            <p:cNvSpPr>
              <a:spLocks noChangeArrowheads="1"/>
            </p:cNvSpPr>
            <p:nvPr/>
          </p:nvSpPr>
          <p:spPr bwMode="auto">
            <a:xfrm>
              <a:off x="3756529" y="549519"/>
              <a:ext cx="7694555" cy="246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CN" sz="1000">
                  <a:latin typeface="華康黑體 Std W3" pitchFamily="34" charset="-120"/>
                  <a:ea typeface="華康黑體 Std W3" pitchFamily="34" charset="-120"/>
                </a:rPr>
                <a:t>Ciao, impariamo insieme l’italiano</a:t>
              </a:r>
              <a:endParaRPr lang="zh-CN" altLang="en-US" sz="100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29" name="直線接點 28"/>
            <p:cNvCxnSpPr/>
            <p:nvPr/>
          </p:nvCxnSpPr>
          <p:spPr>
            <a:xfrm>
              <a:off x="-2658" y="908638"/>
              <a:ext cx="12203899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" name="群組 47"/>
          <p:cNvGrpSpPr>
            <a:grpSpLocks/>
          </p:cNvGrpSpPr>
          <p:nvPr/>
        </p:nvGrpSpPr>
        <p:grpSpPr bwMode="auto">
          <a:xfrm>
            <a:off x="2855913" y="1989138"/>
            <a:ext cx="6480175" cy="2286000"/>
            <a:chOff x="2856000" y="3905556"/>
            <a:chExt cx="6480000" cy="2285770"/>
          </a:xfrm>
        </p:grpSpPr>
        <p:grpSp>
          <p:nvGrpSpPr>
            <p:cNvPr id="4" name="组合 6"/>
            <p:cNvGrpSpPr>
              <a:grpSpLocks/>
            </p:cNvGrpSpPr>
            <p:nvPr/>
          </p:nvGrpSpPr>
          <p:grpSpPr bwMode="auto">
            <a:xfrm>
              <a:off x="4660933" y="5408998"/>
              <a:ext cx="2822300" cy="782328"/>
              <a:chOff x="5733492" y="3068582"/>
              <a:chExt cx="1017292" cy="484044"/>
            </a:xfrm>
          </p:grpSpPr>
          <p:sp>
            <p:nvSpPr>
              <p:cNvPr id="26633" name="矩形 4"/>
              <p:cNvSpPr>
                <a:spLocks noChangeArrowheads="1"/>
              </p:cNvSpPr>
              <p:nvPr/>
            </p:nvSpPr>
            <p:spPr bwMode="auto">
              <a:xfrm>
                <a:off x="5963403" y="3068582"/>
                <a:ext cx="510312" cy="2856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TW" altLang="en-US" sz="2400">
                    <a:latin typeface="華康黑體 Std W3" pitchFamily="34" charset="-120"/>
                    <a:ea typeface="華康黑體 Std W3" pitchFamily="34" charset="-120"/>
                  </a:rPr>
                  <a:t>謝謝觀賞</a:t>
                </a:r>
                <a:endParaRPr lang="zh-CN" altLang="en-US" sz="2400">
                  <a:latin typeface="華康黑體 Std W3" pitchFamily="34" charset="-120"/>
                  <a:ea typeface="華康黑體 Std W3" pitchFamily="34" charset="-120"/>
                </a:endParaRPr>
              </a:p>
            </p:txBody>
          </p:sp>
          <p:sp>
            <p:nvSpPr>
              <p:cNvPr id="26634" name="矩形 43"/>
              <p:cNvSpPr>
                <a:spLocks noChangeArrowheads="1"/>
              </p:cNvSpPr>
              <p:nvPr/>
            </p:nvSpPr>
            <p:spPr bwMode="auto">
              <a:xfrm>
                <a:off x="5733492" y="3362200"/>
                <a:ext cx="1017292" cy="1904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CN" sz="1400">
                    <a:latin typeface="華康黑體 Std W3" pitchFamily="34" charset="-120"/>
                    <a:ea typeface="華康黑體 Std W3" pitchFamily="34" charset="-120"/>
                  </a:rPr>
                  <a:t>Ciao, impariamo insieme l’italiano</a:t>
                </a:r>
                <a:endParaRPr lang="zh-CN" altLang="en-US" sz="1400">
                  <a:latin typeface="華康黑體 Std W3" pitchFamily="34" charset="-120"/>
                  <a:ea typeface="華康黑體 Std W3" pitchFamily="34" charset="-120"/>
                </a:endParaRPr>
              </a:p>
            </p:txBody>
          </p:sp>
        </p:grpSp>
        <p:sp>
          <p:nvSpPr>
            <p:cNvPr id="26630" name="文字方塊 44"/>
            <p:cNvSpPr txBox="1">
              <a:spLocks noChangeArrowheads="1"/>
            </p:cNvSpPr>
            <p:nvPr/>
          </p:nvSpPr>
          <p:spPr bwMode="auto">
            <a:xfrm>
              <a:off x="3576000" y="3905556"/>
              <a:ext cx="5040000" cy="1323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zh-TW" altLang="en-US" sz="8000">
                  <a:solidFill>
                    <a:srgbClr val="000000"/>
                  </a:solidFill>
                  <a:latin typeface="華康細黑體(P)" pitchFamily="2" charset="-120"/>
                  <a:ea typeface="華康儷中宋" pitchFamily="1" charset="-120"/>
                </a:rPr>
                <a:t>義大利文</a:t>
              </a:r>
            </a:p>
          </p:txBody>
        </p:sp>
        <p:cxnSp>
          <p:nvCxnSpPr>
            <p:cNvPr id="46" name="直線接點 45"/>
            <p:cNvCxnSpPr>
              <a:cxnSpLocks noChangeShapeType="1"/>
            </p:cNvCxnSpPr>
            <p:nvPr/>
          </p:nvCxnSpPr>
          <p:spPr bwMode="auto">
            <a:xfrm>
              <a:off x="2856000" y="5229398"/>
              <a:ext cx="6480000" cy="0"/>
            </a:xfrm>
            <a:prstGeom prst="line">
              <a:avLst/>
            </a:prstGeom>
            <a:noFill/>
            <a:ln w="6350">
              <a:solidFill>
                <a:srgbClr val="262626"/>
              </a:solidFill>
              <a:miter lim="800000"/>
            </a:ln>
            <a:effectLst>
              <a:outerShdw blurRad="63500" dist="38100" dir="5400000" algn="t" rotWithShape="0">
                <a:srgbClr val="000000">
                  <a:alpha val="39999"/>
                </a:srgbClr>
              </a:outerShdw>
            </a:effectLst>
          </p:spPr>
        </p:cxnSp>
        <p:sp>
          <p:nvSpPr>
            <p:cNvPr id="47" name="矩形 46"/>
            <p:cNvSpPr/>
            <p:nvPr/>
          </p:nvSpPr>
          <p:spPr>
            <a:xfrm>
              <a:off x="3576706" y="5229398"/>
              <a:ext cx="5038589" cy="179369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lang="zh-TW" altLang="en-US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文本框 24"/>
          <p:cNvSpPr txBox="1">
            <a:spLocks noChangeArrowheads="1"/>
          </p:cNvSpPr>
          <p:nvPr/>
        </p:nvSpPr>
        <p:spPr bwMode="auto">
          <a:xfrm>
            <a:off x="5140302" y="3706127"/>
            <a:ext cx="251936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zh-TW" altLang="en-US" sz="3600" dirty="0">
                <a:latin typeface="華康黑體 Std W3" pitchFamily="34" charset="-120"/>
                <a:ea typeface="華康黑體 Std W3" pitchFamily="34" charset="-120"/>
                <a:cs typeface="迷你简汉真广标"/>
              </a:rPr>
              <a:t>課程</a:t>
            </a:r>
            <a:r>
              <a:rPr lang="en-US" altLang="zh-TW" sz="3600" dirty="0">
                <a:latin typeface="華康黑體 Std W3" pitchFamily="34" charset="-120"/>
                <a:ea typeface="華康黑體 Std W3" pitchFamily="34" charset="-120"/>
                <a:cs typeface="迷你简汉真广标"/>
              </a:rPr>
              <a:t>CINQUE</a:t>
            </a:r>
            <a:endParaRPr lang="zh-CN" altLang="en-US" sz="3600" dirty="0">
              <a:latin typeface="華康黑體 Std W3" pitchFamily="34" charset="-120"/>
              <a:ea typeface="華康黑體 Std W3" pitchFamily="34" charset="-120"/>
              <a:cs typeface="迷你简汉真广标"/>
            </a:endParaRPr>
          </a:p>
        </p:txBody>
      </p:sp>
      <p:sp>
        <p:nvSpPr>
          <p:cNvPr id="5123" name="矩形 4"/>
          <p:cNvSpPr>
            <a:spLocks noChangeArrowheads="1"/>
          </p:cNvSpPr>
          <p:nvPr/>
        </p:nvSpPr>
        <p:spPr bwMode="auto">
          <a:xfrm>
            <a:off x="7716000" y="-1"/>
            <a:ext cx="4476001" cy="617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39500" b="1" dirty="0">
                <a:solidFill>
                  <a:srgbClr val="FF9900"/>
                </a:solidFill>
                <a:latin typeface="Kozuka Mincho Pro H" pitchFamily="18" charset="-128"/>
                <a:ea typeface="Kozuka Mincho Pro H" pitchFamily="18" charset="-128"/>
                <a:cs typeface="迷你简汉真广标"/>
              </a:rPr>
              <a:t>5</a:t>
            </a:r>
            <a:endParaRPr lang="zh-CN" altLang="en-US" sz="39500" b="1" dirty="0">
              <a:solidFill>
                <a:srgbClr val="FF9900"/>
              </a:solidFill>
              <a:latin typeface="Kozuka Mincho Pro H" pitchFamily="18" charset="-128"/>
              <a:ea typeface="Kozuka Mincho Pro H" pitchFamily="18" charset="-128"/>
              <a:cs typeface="迷你简汉真广标"/>
            </a:endParaRPr>
          </a:p>
        </p:txBody>
      </p:sp>
      <p:sp>
        <p:nvSpPr>
          <p:cNvPr id="28" name="矩形 3"/>
          <p:cNvSpPr>
            <a:spLocks noChangeArrowheads="1"/>
          </p:cNvSpPr>
          <p:nvPr/>
        </p:nvSpPr>
        <p:spPr bwMode="auto">
          <a:xfrm>
            <a:off x="309518" y="1738312"/>
            <a:ext cx="7406482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zh-TW" altLang="en-US" sz="6000" dirty="0">
                <a:solidFill>
                  <a:schemeClr val="bg2">
                    <a:lumMod val="90000"/>
                  </a:schemeClr>
                </a:solidFill>
              </a:rPr>
              <a:t>必學單字</a:t>
            </a:r>
          </a:p>
          <a:p>
            <a:pPr algn="r">
              <a:defRPr/>
            </a:pPr>
            <a:endParaRPr lang="zh-TW" altLang="en-US" sz="6000" dirty="0">
              <a:latin typeface="華康黑體 Std W7" pitchFamily="34" charset="-120"/>
              <a:ea typeface="華康黑體 Std W7" pitchFamily="34" charset="-12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5140302" y="3521078"/>
            <a:ext cx="2339975" cy="4603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endParaRPr lang="zh-TW" altLang="en-US" dirty="0">
              <a:solidFill>
                <a:schemeClr val="accent1"/>
              </a:solidFill>
            </a:endParaRPr>
          </a:p>
        </p:txBody>
      </p:sp>
      <p:sp>
        <p:nvSpPr>
          <p:cNvPr id="13" name="矩形 4"/>
          <p:cNvSpPr>
            <a:spLocks noChangeArrowheads="1"/>
          </p:cNvSpPr>
          <p:nvPr/>
        </p:nvSpPr>
        <p:spPr bwMode="auto">
          <a:xfrm>
            <a:off x="920750" y="188913"/>
            <a:ext cx="31575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1600" b="1" dirty="0">
                <a:latin typeface="華康黑體 Std W3" pitchFamily="34" charset="-120"/>
                <a:ea typeface="華康黑體 Std W3" pitchFamily="34" charset="-120"/>
              </a:rPr>
              <a:t>你好 </a:t>
            </a:r>
            <a:r>
              <a:rPr lang="en-US" altLang="zh-TW" sz="1600" b="1" dirty="0">
                <a:latin typeface="華康黑體 Std W3" pitchFamily="34" charset="-120"/>
                <a:ea typeface="華康黑體 Std W3" pitchFamily="34" charset="-120"/>
              </a:rPr>
              <a:t>! </a:t>
            </a:r>
            <a:r>
              <a:rPr lang="zh-TW" altLang="en-US" sz="1600" b="1" dirty="0">
                <a:latin typeface="華康黑體 Std W3" pitchFamily="34" charset="-120"/>
                <a:ea typeface="華康黑體 Std W3" pitchFamily="34" charset="-120"/>
              </a:rPr>
              <a:t>我們一起學義大利文</a:t>
            </a:r>
            <a:endParaRPr lang="zh-CN" altLang="en-US" sz="1600" b="1" dirty="0">
              <a:latin typeface="華康黑體 Std W3" pitchFamily="34" charset="-120"/>
              <a:ea typeface="華康黑體 Std W3" pitchFamily="34" charset="-120"/>
            </a:endParaRPr>
          </a:p>
          <a:p>
            <a:endParaRPr lang="zh-CN" altLang="en-US" sz="1600" b="1" dirty="0">
              <a:latin typeface="華康黑體 Std W3" pitchFamily="34" charset="-120"/>
              <a:ea typeface="華康黑體 Std W3" pitchFamily="34" charset="-120"/>
            </a:endParaRPr>
          </a:p>
        </p:txBody>
      </p:sp>
      <p:sp>
        <p:nvSpPr>
          <p:cNvPr id="19" name="矩形 35"/>
          <p:cNvSpPr>
            <a:spLocks noChangeArrowheads="1"/>
          </p:cNvSpPr>
          <p:nvPr/>
        </p:nvSpPr>
        <p:spPr bwMode="auto">
          <a:xfrm>
            <a:off x="3756025" y="255588"/>
            <a:ext cx="76946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000">
                <a:latin typeface="華康黑體 Std W3" pitchFamily="34" charset="-120"/>
                <a:ea typeface="華康黑體 Std W3" pitchFamily="34" charset="-120"/>
              </a:rPr>
              <a:t>Ciao, impariamo insieme l’italiano</a:t>
            </a:r>
            <a:endParaRPr lang="zh-CN" altLang="en-US" sz="1000">
              <a:latin typeface="華康黑體 Std W3" pitchFamily="34" charset="-120"/>
              <a:ea typeface="華康黑體 Std W3" pitchFamily="34" charset="-120"/>
            </a:endParaRPr>
          </a:p>
          <a:p>
            <a:endParaRPr lang="zh-CN" altLang="en-US" sz="1000">
              <a:latin typeface="華康黑體 Std W3" pitchFamily="34" charset="-120"/>
              <a:ea typeface="華康黑體 Std W3" pitchFamily="34" charset="-120"/>
            </a:endParaRPr>
          </a:p>
        </p:txBody>
      </p:sp>
      <p:cxnSp>
        <p:nvCxnSpPr>
          <p:cNvPr id="21" name="直線接點 20"/>
          <p:cNvCxnSpPr/>
          <p:nvPr/>
        </p:nvCxnSpPr>
        <p:spPr>
          <a:xfrm>
            <a:off x="-3175" y="615950"/>
            <a:ext cx="122047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直線接點 22"/>
          <p:cNvCxnSpPr/>
          <p:nvPr/>
        </p:nvCxnSpPr>
        <p:spPr>
          <a:xfrm>
            <a:off x="-592138" y="4868863"/>
            <a:ext cx="13500101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>
          <a:xfrm>
            <a:off x="838200" y="615950"/>
            <a:ext cx="10515600" cy="1074738"/>
          </a:xfrm>
        </p:spPr>
        <p:txBody>
          <a:bodyPr/>
          <a:lstStyle/>
          <a:p>
            <a:pPr algn="ctr"/>
            <a:r>
              <a:rPr lang="zh-TW" altLang="en-US" dirty="0"/>
              <a:t>季節 </a:t>
            </a:r>
            <a:r>
              <a:rPr lang="en-GB" altLang="zh-TW" dirty="0"/>
              <a:t>STAGIONI</a:t>
            </a:r>
            <a:endParaRPr lang="zh-TW" altLang="en-US" dirty="0"/>
          </a:p>
        </p:txBody>
      </p:sp>
      <p:sp>
        <p:nvSpPr>
          <p:cNvPr id="12" name="內容版面配置區 1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altLang="zh-TW" dirty="0"/>
              <a:t>Primavera </a:t>
            </a:r>
          </a:p>
          <a:p>
            <a:endParaRPr lang="de-DE" altLang="zh-TW" dirty="0"/>
          </a:p>
          <a:p>
            <a:r>
              <a:rPr lang="de-DE" altLang="zh-TW" dirty="0"/>
              <a:t>Estate</a:t>
            </a:r>
          </a:p>
          <a:p>
            <a:endParaRPr lang="de-DE" altLang="zh-TW" dirty="0"/>
          </a:p>
          <a:p>
            <a:r>
              <a:rPr lang="de-DE" altLang="zh-TW" dirty="0"/>
              <a:t>Autunno</a:t>
            </a:r>
          </a:p>
          <a:p>
            <a:endParaRPr lang="de-DE" altLang="zh-TW" dirty="0"/>
          </a:p>
          <a:p>
            <a:r>
              <a:rPr lang="de-DE" altLang="zh-TW" dirty="0"/>
              <a:t>Inverno </a:t>
            </a:r>
            <a:endParaRPr lang="zh-TW" altLang="en-US" dirty="0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zh-TW" altLang="en-US" dirty="0"/>
              <a:t>春天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夏天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秋天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冬天</a:t>
            </a:r>
          </a:p>
        </p:txBody>
      </p:sp>
      <p:sp>
        <p:nvSpPr>
          <p:cNvPr id="14" name="矩形 4"/>
          <p:cNvSpPr>
            <a:spLocks noChangeArrowheads="1"/>
          </p:cNvSpPr>
          <p:nvPr/>
        </p:nvSpPr>
        <p:spPr bwMode="auto">
          <a:xfrm>
            <a:off x="920750" y="188913"/>
            <a:ext cx="31575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1600" b="1" dirty="0">
                <a:latin typeface="華康黑體 Std W3" pitchFamily="34" charset="-120"/>
                <a:ea typeface="華康黑體 Std W3" pitchFamily="34" charset="-120"/>
              </a:rPr>
              <a:t>你好 </a:t>
            </a:r>
            <a:r>
              <a:rPr lang="en-US" altLang="zh-TW" sz="1600" b="1" dirty="0">
                <a:latin typeface="華康黑體 Std W3" pitchFamily="34" charset="-120"/>
                <a:ea typeface="華康黑體 Std W3" pitchFamily="34" charset="-120"/>
              </a:rPr>
              <a:t>! </a:t>
            </a:r>
            <a:r>
              <a:rPr lang="zh-TW" altLang="en-US" sz="1600" b="1" dirty="0">
                <a:latin typeface="華康黑體 Std W3" pitchFamily="34" charset="-120"/>
                <a:ea typeface="華康黑體 Std W3" pitchFamily="34" charset="-120"/>
              </a:rPr>
              <a:t>我們一起學義大利文</a:t>
            </a:r>
            <a:endParaRPr lang="zh-CN" altLang="en-US" sz="1600" b="1" dirty="0">
              <a:latin typeface="華康黑體 Std W3" pitchFamily="34" charset="-120"/>
              <a:ea typeface="華康黑體 Std W3" pitchFamily="34" charset="-120"/>
            </a:endParaRPr>
          </a:p>
          <a:p>
            <a:endParaRPr lang="zh-CN" altLang="en-US" sz="1600" b="1" dirty="0">
              <a:latin typeface="華康黑體 Std W3" pitchFamily="34" charset="-120"/>
              <a:ea typeface="華康黑體 Std W3" pitchFamily="34" charset="-120"/>
            </a:endParaRPr>
          </a:p>
        </p:txBody>
      </p:sp>
      <p:sp>
        <p:nvSpPr>
          <p:cNvPr id="15" name="矩形 35"/>
          <p:cNvSpPr>
            <a:spLocks noChangeArrowheads="1"/>
          </p:cNvSpPr>
          <p:nvPr/>
        </p:nvSpPr>
        <p:spPr bwMode="auto">
          <a:xfrm>
            <a:off x="3756025" y="255588"/>
            <a:ext cx="76946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000">
                <a:latin typeface="華康黑體 Std W3" pitchFamily="34" charset="-120"/>
                <a:ea typeface="華康黑體 Std W3" pitchFamily="34" charset="-120"/>
              </a:rPr>
              <a:t>Ciao, impariamo insieme l’italiano</a:t>
            </a:r>
            <a:endParaRPr lang="zh-CN" altLang="en-US" sz="1000">
              <a:latin typeface="華康黑體 Std W3" pitchFamily="34" charset="-120"/>
              <a:ea typeface="華康黑體 Std W3" pitchFamily="34" charset="-120"/>
            </a:endParaRPr>
          </a:p>
          <a:p>
            <a:endParaRPr lang="zh-CN" altLang="en-US" sz="1000">
              <a:latin typeface="華康黑體 Std W3" pitchFamily="34" charset="-120"/>
              <a:ea typeface="華康黑體 Std W3" pitchFamily="34" charset="-120"/>
            </a:endParaRPr>
          </a:p>
        </p:txBody>
      </p:sp>
      <p:cxnSp>
        <p:nvCxnSpPr>
          <p:cNvPr id="16" name="直線接點 15"/>
          <p:cNvCxnSpPr/>
          <p:nvPr/>
        </p:nvCxnSpPr>
        <p:spPr>
          <a:xfrm>
            <a:off x="-3175" y="615950"/>
            <a:ext cx="122047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>
            <a:off x="-577851" y="1449000"/>
            <a:ext cx="13500101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>
          <a:xfrm>
            <a:off x="838200" y="517526"/>
            <a:ext cx="10515600" cy="1173162"/>
          </a:xfrm>
        </p:spPr>
        <p:txBody>
          <a:bodyPr/>
          <a:lstStyle/>
          <a:p>
            <a:pPr algn="ctr"/>
            <a:r>
              <a:rPr lang="zh-TW" altLang="en-US" dirty="0"/>
              <a:t>星期 </a:t>
            </a:r>
            <a:r>
              <a:rPr lang="en-GB" altLang="zh-TW" dirty="0"/>
              <a:t>Settimana</a:t>
            </a:r>
            <a:endParaRPr lang="zh-TW" altLang="en-US" dirty="0"/>
          </a:p>
        </p:txBody>
      </p:sp>
      <p:sp>
        <p:nvSpPr>
          <p:cNvPr id="12" name="內容版面配置區 1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altLang="zh-TW" dirty="0"/>
              <a:t>Lunedi‘</a:t>
            </a:r>
          </a:p>
          <a:p>
            <a:r>
              <a:rPr lang="de-DE" altLang="zh-TW" dirty="0"/>
              <a:t>Martedi‘</a:t>
            </a:r>
          </a:p>
          <a:p>
            <a:r>
              <a:rPr lang="de-DE" altLang="zh-TW" dirty="0"/>
              <a:t>Mercoledi‘</a:t>
            </a:r>
          </a:p>
          <a:p>
            <a:r>
              <a:rPr lang="de-DE" altLang="zh-TW" dirty="0"/>
              <a:t>Giovedi‘</a:t>
            </a:r>
          </a:p>
          <a:p>
            <a:r>
              <a:rPr lang="de-DE" altLang="zh-TW" dirty="0"/>
              <a:t>Venerdi‘</a:t>
            </a:r>
          </a:p>
          <a:p>
            <a:r>
              <a:rPr lang="de-DE" altLang="zh-TW" dirty="0"/>
              <a:t>Sabato</a:t>
            </a:r>
          </a:p>
          <a:p>
            <a:r>
              <a:rPr lang="de-DE" altLang="zh-TW" dirty="0"/>
              <a:t>Domenica</a:t>
            </a:r>
          </a:p>
          <a:p>
            <a:r>
              <a:rPr lang="de-DE" altLang="zh-TW" dirty="0"/>
              <a:t>Vacanza</a:t>
            </a:r>
            <a:endParaRPr lang="zh-TW" altLang="en-US" dirty="0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zh-TW" altLang="en-US" dirty="0"/>
              <a:t>星期一</a:t>
            </a:r>
            <a:endParaRPr lang="en-US" altLang="zh-TW" dirty="0"/>
          </a:p>
          <a:p>
            <a:r>
              <a:rPr lang="zh-TW" altLang="en-US" dirty="0"/>
              <a:t>星期二</a:t>
            </a:r>
            <a:endParaRPr lang="en-US" altLang="zh-TW" dirty="0"/>
          </a:p>
          <a:p>
            <a:r>
              <a:rPr lang="zh-TW" altLang="en-US" dirty="0"/>
              <a:t>星期三</a:t>
            </a:r>
            <a:endParaRPr lang="en-US" altLang="zh-TW" dirty="0"/>
          </a:p>
          <a:p>
            <a:r>
              <a:rPr lang="zh-TW" altLang="en-US" dirty="0"/>
              <a:t>星期四</a:t>
            </a:r>
            <a:endParaRPr lang="en-US" altLang="zh-TW" dirty="0"/>
          </a:p>
          <a:p>
            <a:r>
              <a:rPr lang="zh-TW" altLang="en-US" dirty="0"/>
              <a:t>星期五</a:t>
            </a:r>
            <a:endParaRPr lang="en-US" altLang="zh-TW" dirty="0"/>
          </a:p>
          <a:p>
            <a:r>
              <a:rPr lang="zh-TW" altLang="en-US" dirty="0"/>
              <a:t>星期六</a:t>
            </a:r>
            <a:endParaRPr lang="en-US" altLang="zh-TW" dirty="0"/>
          </a:p>
          <a:p>
            <a:r>
              <a:rPr lang="zh-TW" altLang="en-US" dirty="0"/>
              <a:t>星期日</a:t>
            </a:r>
            <a:endParaRPr lang="en-US" altLang="zh-TW" dirty="0"/>
          </a:p>
          <a:p>
            <a:r>
              <a:rPr lang="zh-TW" altLang="en-US" dirty="0"/>
              <a:t>假日</a:t>
            </a:r>
          </a:p>
        </p:txBody>
      </p:sp>
      <p:sp>
        <p:nvSpPr>
          <p:cNvPr id="14" name="矩形 4"/>
          <p:cNvSpPr>
            <a:spLocks noChangeArrowheads="1"/>
          </p:cNvSpPr>
          <p:nvPr/>
        </p:nvSpPr>
        <p:spPr bwMode="auto">
          <a:xfrm>
            <a:off x="920750" y="188913"/>
            <a:ext cx="31575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1600" b="1" dirty="0">
                <a:latin typeface="華康黑體 Std W3" pitchFamily="34" charset="-120"/>
                <a:ea typeface="華康黑體 Std W3" pitchFamily="34" charset="-120"/>
              </a:rPr>
              <a:t>你好 </a:t>
            </a:r>
            <a:r>
              <a:rPr lang="en-US" altLang="zh-TW" sz="1600" b="1" dirty="0">
                <a:latin typeface="華康黑體 Std W3" pitchFamily="34" charset="-120"/>
                <a:ea typeface="華康黑體 Std W3" pitchFamily="34" charset="-120"/>
              </a:rPr>
              <a:t>! </a:t>
            </a:r>
            <a:r>
              <a:rPr lang="zh-TW" altLang="en-US" sz="1600" b="1" dirty="0">
                <a:latin typeface="華康黑體 Std W3" pitchFamily="34" charset="-120"/>
                <a:ea typeface="華康黑體 Std W3" pitchFamily="34" charset="-120"/>
              </a:rPr>
              <a:t>我們一起學義大利文</a:t>
            </a:r>
            <a:endParaRPr lang="zh-CN" altLang="en-US" sz="1600" b="1" dirty="0">
              <a:latin typeface="華康黑體 Std W3" pitchFamily="34" charset="-120"/>
              <a:ea typeface="華康黑體 Std W3" pitchFamily="34" charset="-120"/>
            </a:endParaRPr>
          </a:p>
          <a:p>
            <a:endParaRPr lang="zh-CN" altLang="en-US" sz="1600" b="1" dirty="0">
              <a:latin typeface="華康黑體 Std W3" pitchFamily="34" charset="-120"/>
              <a:ea typeface="華康黑體 Std W3" pitchFamily="34" charset="-120"/>
            </a:endParaRPr>
          </a:p>
        </p:txBody>
      </p:sp>
      <p:sp>
        <p:nvSpPr>
          <p:cNvPr id="15" name="矩形 35"/>
          <p:cNvSpPr>
            <a:spLocks noChangeArrowheads="1"/>
          </p:cNvSpPr>
          <p:nvPr/>
        </p:nvSpPr>
        <p:spPr bwMode="auto">
          <a:xfrm>
            <a:off x="3756025" y="255588"/>
            <a:ext cx="76946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000">
                <a:latin typeface="華康黑體 Std W3" pitchFamily="34" charset="-120"/>
                <a:ea typeface="華康黑體 Std W3" pitchFamily="34" charset="-120"/>
              </a:rPr>
              <a:t>Ciao, impariamo insieme l’italiano</a:t>
            </a:r>
            <a:endParaRPr lang="zh-CN" altLang="en-US" sz="1000">
              <a:latin typeface="華康黑體 Std W3" pitchFamily="34" charset="-120"/>
              <a:ea typeface="華康黑體 Std W3" pitchFamily="34" charset="-120"/>
            </a:endParaRPr>
          </a:p>
          <a:p>
            <a:endParaRPr lang="zh-CN" altLang="en-US" sz="1000">
              <a:latin typeface="華康黑體 Std W3" pitchFamily="34" charset="-120"/>
              <a:ea typeface="華康黑體 Std W3" pitchFamily="34" charset="-120"/>
            </a:endParaRPr>
          </a:p>
        </p:txBody>
      </p:sp>
      <p:cxnSp>
        <p:nvCxnSpPr>
          <p:cNvPr id="16" name="直線接點 15"/>
          <p:cNvCxnSpPr/>
          <p:nvPr/>
        </p:nvCxnSpPr>
        <p:spPr>
          <a:xfrm>
            <a:off x="-3175" y="615950"/>
            <a:ext cx="122047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>
            <a:off x="-577851" y="1449000"/>
            <a:ext cx="13500101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>
          <a:xfrm>
            <a:off x="620713" y="189000"/>
            <a:ext cx="10515600" cy="1321688"/>
          </a:xfrm>
        </p:spPr>
        <p:txBody>
          <a:bodyPr/>
          <a:lstStyle/>
          <a:p>
            <a:pPr algn="ctr"/>
            <a:r>
              <a:rPr lang="zh-TW" altLang="en-US" dirty="0"/>
              <a:t>時間 </a:t>
            </a:r>
            <a:r>
              <a:rPr lang="en-GB" altLang="zh-TW" dirty="0"/>
              <a:t>TEMPO</a:t>
            </a:r>
            <a:endParaRPr lang="zh-TW" altLang="en-US" dirty="0"/>
          </a:p>
        </p:txBody>
      </p:sp>
      <p:sp>
        <p:nvSpPr>
          <p:cNvPr id="12" name="內容版面配置區 11"/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4483375"/>
          </a:xfrm>
        </p:spPr>
        <p:txBody>
          <a:bodyPr/>
          <a:lstStyle/>
          <a:p>
            <a:r>
              <a:rPr lang="de-DE" altLang="zh-TW" dirty="0"/>
              <a:t>Oggi </a:t>
            </a:r>
          </a:p>
          <a:p>
            <a:r>
              <a:rPr lang="de-DE" altLang="zh-TW" dirty="0"/>
              <a:t>Mattina </a:t>
            </a:r>
          </a:p>
          <a:p>
            <a:r>
              <a:rPr lang="de-DE" altLang="zh-TW" dirty="0"/>
              <a:t>Domani </a:t>
            </a:r>
          </a:p>
          <a:p>
            <a:r>
              <a:rPr lang="de-DE" altLang="zh-TW" dirty="0"/>
              <a:t>Ieri</a:t>
            </a:r>
          </a:p>
          <a:p>
            <a:r>
              <a:rPr lang="de-DE" altLang="zh-TW" dirty="0"/>
              <a:t>L‘altro ieri</a:t>
            </a:r>
          </a:p>
          <a:p>
            <a:r>
              <a:rPr lang="de-DE" altLang="zh-TW" dirty="0"/>
              <a:t>Il giorno</a:t>
            </a:r>
          </a:p>
          <a:p>
            <a:r>
              <a:rPr lang="de-DE" altLang="zh-TW" dirty="0"/>
              <a:t>Il tempo</a:t>
            </a:r>
          </a:p>
          <a:p>
            <a:r>
              <a:rPr lang="de-DE" altLang="zh-TW" dirty="0"/>
              <a:t>L‘ora</a:t>
            </a:r>
          </a:p>
          <a:p>
            <a:r>
              <a:rPr lang="de-DE" altLang="zh-TW" dirty="0"/>
              <a:t>Notte</a:t>
            </a:r>
          </a:p>
          <a:p>
            <a:endParaRPr lang="zh-TW" altLang="en-US" dirty="0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zh-TW" altLang="en-US" dirty="0"/>
              <a:t>今天</a:t>
            </a:r>
            <a:endParaRPr lang="en-US" altLang="zh-TW" dirty="0"/>
          </a:p>
          <a:p>
            <a:r>
              <a:rPr lang="zh-TW" altLang="en-US" dirty="0"/>
              <a:t>明天</a:t>
            </a:r>
            <a:endParaRPr lang="en-US" altLang="zh-TW" dirty="0"/>
          </a:p>
          <a:p>
            <a:r>
              <a:rPr lang="zh-TW" altLang="en-US" dirty="0"/>
              <a:t>後天</a:t>
            </a:r>
            <a:endParaRPr lang="en-US" altLang="zh-TW" dirty="0"/>
          </a:p>
          <a:p>
            <a:r>
              <a:rPr lang="zh-TW" altLang="en-US" dirty="0"/>
              <a:t>昨天</a:t>
            </a:r>
            <a:endParaRPr lang="en-US" altLang="zh-TW" dirty="0"/>
          </a:p>
          <a:p>
            <a:r>
              <a:rPr lang="zh-TW" altLang="en-US" dirty="0"/>
              <a:t>前天</a:t>
            </a:r>
            <a:endParaRPr lang="en-US" altLang="zh-TW" dirty="0"/>
          </a:p>
          <a:p>
            <a:r>
              <a:rPr lang="zh-TW" altLang="en-US" dirty="0"/>
              <a:t>天</a:t>
            </a:r>
            <a:endParaRPr lang="en-US" altLang="zh-TW" dirty="0"/>
          </a:p>
          <a:p>
            <a:r>
              <a:rPr lang="zh-TW" altLang="en-US" dirty="0"/>
              <a:t>時間</a:t>
            </a:r>
            <a:endParaRPr lang="en-US" altLang="zh-TW" dirty="0"/>
          </a:p>
          <a:p>
            <a:r>
              <a:rPr lang="zh-TW" altLang="en-US" dirty="0"/>
              <a:t>小時</a:t>
            </a:r>
            <a:r>
              <a:rPr lang="en-US" altLang="zh-TW" dirty="0"/>
              <a:t>/</a:t>
            </a:r>
            <a:r>
              <a:rPr lang="zh-TW" altLang="en-US" dirty="0"/>
              <a:t>時刻</a:t>
            </a:r>
            <a:endParaRPr lang="en-US" altLang="zh-TW" dirty="0"/>
          </a:p>
          <a:p>
            <a:r>
              <a:rPr lang="zh-TW" altLang="en-US" dirty="0"/>
              <a:t>夜晚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>
          <a:xfrm>
            <a:off x="838200" y="517526"/>
            <a:ext cx="10515600" cy="1173162"/>
          </a:xfrm>
        </p:spPr>
        <p:txBody>
          <a:bodyPr/>
          <a:lstStyle/>
          <a:p>
            <a:pPr algn="ctr"/>
            <a:r>
              <a:rPr lang="zh-TW" altLang="en-US" dirty="0"/>
              <a:t>家庭 </a:t>
            </a:r>
            <a:r>
              <a:rPr lang="en-GB" altLang="zh-TW" dirty="0"/>
              <a:t>FAMIGLIA</a:t>
            </a:r>
            <a:endParaRPr lang="zh-TW" altLang="en-US" dirty="0"/>
          </a:p>
        </p:txBody>
      </p:sp>
      <p:sp>
        <p:nvSpPr>
          <p:cNvPr id="12" name="內容版面配置區 1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altLang="zh-TW" dirty="0"/>
              <a:t>Il Padre</a:t>
            </a:r>
          </a:p>
          <a:p>
            <a:r>
              <a:rPr lang="de-DE" altLang="zh-TW" dirty="0"/>
              <a:t>La Madre</a:t>
            </a:r>
          </a:p>
          <a:p>
            <a:r>
              <a:rPr lang="de-DE" altLang="zh-TW" dirty="0"/>
              <a:t>Il Fratello</a:t>
            </a:r>
          </a:p>
          <a:p>
            <a:r>
              <a:rPr lang="de-DE" altLang="zh-TW" dirty="0"/>
              <a:t>La Sorella</a:t>
            </a:r>
          </a:p>
          <a:p>
            <a:r>
              <a:rPr lang="de-DE" altLang="zh-TW" dirty="0"/>
              <a:t>Il Figlio</a:t>
            </a:r>
          </a:p>
          <a:p>
            <a:r>
              <a:rPr lang="de-DE" altLang="zh-TW" dirty="0"/>
              <a:t>La Figlia</a:t>
            </a:r>
          </a:p>
          <a:p>
            <a:r>
              <a:rPr lang="de-DE" altLang="zh-TW" dirty="0"/>
              <a:t>Il Nonno</a:t>
            </a:r>
          </a:p>
          <a:p>
            <a:r>
              <a:rPr lang="de-DE" altLang="zh-TW" dirty="0"/>
              <a:t>La Nonna</a:t>
            </a:r>
          </a:p>
          <a:p>
            <a:endParaRPr lang="zh-TW" altLang="en-US" dirty="0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zh-TW" altLang="en-US" dirty="0"/>
              <a:t>父親</a:t>
            </a:r>
            <a:endParaRPr lang="en-US" altLang="zh-TW" dirty="0"/>
          </a:p>
          <a:p>
            <a:r>
              <a:rPr lang="zh-TW" altLang="en-US" dirty="0"/>
              <a:t>母親</a:t>
            </a:r>
            <a:endParaRPr lang="en-US" altLang="zh-TW" dirty="0"/>
          </a:p>
          <a:p>
            <a:r>
              <a:rPr lang="zh-TW" altLang="en-US" dirty="0"/>
              <a:t>兄弟</a:t>
            </a:r>
            <a:endParaRPr lang="en-US" altLang="zh-TW" dirty="0"/>
          </a:p>
          <a:p>
            <a:r>
              <a:rPr lang="zh-TW" altLang="en-US" dirty="0"/>
              <a:t>姊妹</a:t>
            </a:r>
            <a:endParaRPr lang="en-US" altLang="zh-TW" dirty="0"/>
          </a:p>
          <a:p>
            <a:r>
              <a:rPr lang="zh-TW" altLang="en-US" dirty="0"/>
              <a:t>兒子</a:t>
            </a:r>
            <a:endParaRPr lang="en-US" altLang="zh-TW" dirty="0"/>
          </a:p>
          <a:p>
            <a:r>
              <a:rPr lang="zh-TW" altLang="en-US" dirty="0"/>
              <a:t>女兒</a:t>
            </a:r>
            <a:endParaRPr lang="en-US" altLang="zh-TW" dirty="0"/>
          </a:p>
          <a:p>
            <a:r>
              <a:rPr lang="zh-TW" altLang="en-US" dirty="0"/>
              <a:t>祖父</a:t>
            </a:r>
            <a:endParaRPr lang="en-US" altLang="zh-TW" dirty="0"/>
          </a:p>
          <a:p>
            <a:r>
              <a:rPr lang="zh-TW" altLang="en-US" dirty="0"/>
              <a:t>祖母</a:t>
            </a:r>
          </a:p>
        </p:txBody>
      </p:sp>
      <p:sp>
        <p:nvSpPr>
          <p:cNvPr id="14" name="矩形 4"/>
          <p:cNvSpPr>
            <a:spLocks noChangeArrowheads="1"/>
          </p:cNvSpPr>
          <p:nvPr/>
        </p:nvSpPr>
        <p:spPr bwMode="auto">
          <a:xfrm>
            <a:off x="920750" y="188913"/>
            <a:ext cx="31575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1600" b="1" dirty="0">
                <a:latin typeface="華康黑體 Std W3" pitchFamily="34" charset="-120"/>
                <a:ea typeface="華康黑體 Std W3" pitchFamily="34" charset="-120"/>
              </a:rPr>
              <a:t>你好 </a:t>
            </a:r>
            <a:r>
              <a:rPr lang="en-US" altLang="zh-TW" sz="1600" b="1" dirty="0">
                <a:latin typeface="華康黑體 Std W3" pitchFamily="34" charset="-120"/>
                <a:ea typeface="華康黑體 Std W3" pitchFamily="34" charset="-120"/>
              </a:rPr>
              <a:t>! </a:t>
            </a:r>
            <a:r>
              <a:rPr lang="zh-TW" altLang="en-US" sz="1600" b="1" dirty="0">
                <a:latin typeface="華康黑體 Std W3" pitchFamily="34" charset="-120"/>
                <a:ea typeface="華康黑體 Std W3" pitchFamily="34" charset="-120"/>
              </a:rPr>
              <a:t>我們一起學義大利文</a:t>
            </a:r>
            <a:endParaRPr lang="zh-CN" altLang="en-US" sz="1600" b="1" dirty="0">
              <a:latin typeface="華康黑體 Std W3" pitchFamily="34" charset="-120"/>
              <a:ea typeface="華康黑體 Std W3" pitchFamily="34" charset="-120"/>
            </a:endParaRPr>
          </a:p>
          <a:p>
            <a:endParaRPr lang="zh-CN" altLang="en-US" sz="1600" b="1" dirty="0">
              <a:latin typeface="華康黑體 Std W3" pitchFamily="34" charset="-120"/>
              <a:ea typeface="華康黑體 Std W3" pitchFamily="34" charset="-120"/>
            </a:endParaRPr>
          </a:p>
        </p:txBody>
      </p:sp>
      <p:sp>
        <p:nvSpPr>
          <p:cNvPr id="15" name="矩形 35"/>
          <p:cNvSpPr>
            <a:spLocks noChangeArrowheads="1"/>
          </p:cNvSpPr>
          <p:nvPr/>
        </p:nvSpPr>
        <p:spPr bwMode="auto">
          <a:xfrm>
            <a:off x="3756025" y="255588"/>
            <a:ext cx="76946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000">
                <a:latin typeface="華康黑體 Std W3" pitchFamily="34" charset="-120"/>
                <a:ea typeface="華康黑體 Std W3" pitchFamily="34" charset="-120"/>
              </a:rPr>
              <a:t>Ciao, impariamo insieme l’italiano</a:t>
            </a:r>
            <a:endParaRPr lang="zh-CN" altLang="en-US" sz="1000">
              <a:latin typeface="華康黑體 Std W3" pitchFamily="34" charset="-120"/>
              <a:ea typeface="華康黑體 Std W3" pitchFamily="34" charset="-120"/>
            </a:endParaRPr>
          </a:p>
          <a:p>
            <a:endParaRPr lang="zh-CN" altLang="en-US" sz="1000">
              <a:latin typeface="華康黑體 Std W3" pitchFamily="34" charset="-120"/>
              <a:ea typeface="華康黑體 Std W3" pitchFamily="34" charset="-120"/>
            </a:endParaRPr>
          </a:p>
        </p:txBody>
      </p:sp>
      <p:cxnSp>
        <p:nvCxnSpPr>
          <p:cNvPr id="16" name="直線接點 15"/>
          <p:cNvCxnSpPr/>
          <p:nvPr/>
        </p:nvCxnSpPr>
        <p:spPr>
          <a:xfrm>
            <a:off x="-3175" y="615950"/>
            <a:ext cx="122047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>
            <a:off x="-384000" y="1449000"/>
            <a:ext cx="13500101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天氣 </a:t>
            </a:r>
            <a:r>
              <a:rPr lang="en-GB" altLang="zh-TW" dirty="0"/>
              <a:t>TEMPO</a:t>
            </a:r>
            <a:endParaRPr lang="zh-TW" altLang="en-US" dirty="0"/>
          </a:p>
        </p:txBody>
      </p:sp>
      <p:sp>
        <p:nvSpPr>
          <p:cNvPr id="12" name="內容版面配置區 1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altLang="zh-TW" dirty="0"/>
              <a:t>Soleggiato </a:t>
            </a:r>
          </a:p>
          <a:p>
            <a:r>
              <a:rPr lang="de-DE" altLang="zh-TW" dirty="0"/>
              <a:t>Nuvoloso</a:t>
            </a:r>
          </a:p>
          <a:p>
            <a:r>
              <a:rPr lang="de-DE" altLang="zh-TW" dirty="0"/>
              <a:t>Pioggia </a:t>
            </a:r>
          </a:p>
          <a:p>
            <a:r>
              <a:rPr lang="de-DE" altLang="zh-TW" dirty="0"/>
              <a:t>Regenschauer </a:t>
            </a:r>
          </a:p>
          <a:p>
            <a:r>
              <a:rPr lang="de-DE" altLang="zh-TW" dirty="0"/>
              <a:t>Neve</a:t>
            </a:r>
          </a:p>
          <a:p>
            <a:r>
              <a:rPr lang="de-DE" altLang="zh-TW" dirty="0"/>
              <a:t>Tuono </a:t>
            </a:r>
          </a:p>
          <a:p>
            <a:r>
              <a:rPr lang="de-DE" altLang="zh-TW" dirty="0"/>
              <a:t>Nebbia</a:t>
            </a:r>
            <a:endParaRPr lang="zh-TW" altLang="en-US" dirty="0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zh-TW" altLang="en-US" dirty="0"/>
              <a:t>晴天</a:t>
            </a:r>
            <a:endParaRPr lang="en-US" altLang="zh-TW" dirty="0"/>
          </a:p>
          <a:p>
            <a:r>
              <a:rPr lang="zh-TW" altLang="en-US" dirty="0"/>
              <a:t>陰天</a:t>
            </a:r>
            <a:endParaRPr lang="en-US" altLang="zh-TW" dirty="0"/>
          </a:p>
          <a:p>
            <a:r>
              <a:rPr lang="zh-TW" altLang="en-US" dirty="0"/>
              <a:t>下雨</a:t>
            </a:r>
            <a:endParaRPr lang="en-US" altLang="zh-TW" dirty="0"/>
          </a:p>
          <a:p>
            <a:r>
              <a:rPr lang="zh-TW" altLang="en-US" dirty="0"/>
              <a:t>驟雨</a:t>
            </a:r>
            <a:endParaRPr lang="en-US" altLang="zh-TW" dirty="0"/>
          </a:p>
          <a:p>
            <a:r>
              <a:rPr lang="zh-TW" altLang="en-US" dirty="0"/>
              <a:t>雪</a:t>
            </a:r>
            <a:endParaRPr lang="en-US" altLang="zh-TW" dirty="0"/>
          </a:p>
          <a:p>
            <a:r>
              <a:rPr lang="zh-TW" altLang="en-US" dirty="0"/>
              <a:t>打雷</a:t>
            </a:r>
            <a:endParaRPr lang="en-US" altLang="zh-TW" dirty="0"/>
          </a:p>
          <a:p>
            <a:r>
              <a:rPr lang="zh-TW" altLang="en-US" dirty="0"/>
              <a:t>濃霧</a:t>
            </a:r>
          </a:p>
        </p:txBody>
      </p:sp>
      <p:sp>
        <p:nvSpPr>
          <p:cNvPr id="14" name="矩形 4"/>
          <p:cNvSpPr>
            <a:spLocks noChangeArrowheads="1"/>
          </p:cNvSpPr>
          <p:nvPr/>
        </p:nvSpPr>
        <p:spPr bwMode="auto">
          <a:xfrm>
            <a:off x="920750" y="188913"/>
            <a:ext cx="31575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1600" b="1" dirty="0">
                <a:latin typeface="華康黑體 Std W3" pitchFamily="34" charset="-120"/>
                <a:ea typeface="華康黑體 Std W3" pitchFamily="34" charset="-120"/>
              </a:rPr>
              <a:t>你好 </a:t>
            </a:r>
            <a:r>
              <a:rPr lang="en-US" altLang="zh-TW" sz="1600" b="1" dirty="0">
                <a:latin typeface="華康黑體 Std W3" pitchFamily="34" charset="-120"/>
                <a:ea typeface="華康黑體 Std W3" pitchFamily="34" charset="-120"/>
              </a:rPr>
              <a:t>! </a:t>
            </a:r>
            <a:r>
              <a:rPr lang="zh-TW" altLang="en-US" sz="1600" b="1" dirty="0">
                <a:latin typeface="華康黑體 Std W3" pitchFamily="34" charset="-120"/>
                <a:ea typeface="華康黑體 Std W3" pitchFamily="34" charset="-120"/>
              </a:rPr>
              <a:t>我們一起學義大利文</a:t>
            </a:r>
            <a:endParaRPr lang="zh-CN" altLang="en-US" sz="1600" b="1" dirty="0">
              <a:latin typeface="華康黑體 Std W3" pitchFamily="34" charset="-120"/>
              <a:ea typeface="華康黑體 Std W3" pitchFamily="34" charset="-120"/>
            </a:endParaRPr>
          </a:p>
          <a:p>
            <a:endParaRPr lang="zh-CN" altLang="en-US" sz="1600" b="1" dirty="0">
              <a:latin typeface="華康黑體 Std W3" pitchFamily="34" charset="-120"/>
              <a:ea typeface="華康黑體 Std W3" pitchFamily="34" charset="-120"/>
            </a:endParaRPr>
          </a:p>
        </p:txBody>
      </p:sp>
      <p:sp>
        <p:nvSpPr>
          <p:cNvPr id="15" name="矩形 35"/>
          <p:cNvSpPr>
            <a:spLocks noChangeArrowheads="1"/>
          </p:cNvSpPr>
          <p:nvPr/>
        </p:nvSpPr>
        <p:spPr bwMode="auto">
          <a:xfrm>
            <a:off x="3756025" y="255588"/>
            <a:ext cx="76946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000">
                <a:latin typeface="華康黑體 Std W3" pitchFamily="34" charset="-120"/>
                <a:ea typeface="華康黑體 Std W3" pitchFamily="34" charset="-120"/>
              </a:rPr>
              <a:t>Ciao, impariamo insieme l’italiano</a:t>
            </a:r>
            <a:endParaRPr lang="zh-CN" altLang="en-US" sz="1000">
              <a:latin typeface="華康黑體 Std W3" pitchFamily="34" charset="-120"/>
              <a:ea typeface="華康黑體 Std W3" pitchFamily="34" charset="-120"/>
            </a:endParaRPr>
          </a:p>
          <a:p>
            <a:endParaRPr lang="zh-CN" altLang="en-US" sz="1000">
              <a:latin typeface="華康黑體 Std W3" pitchFamily="34" charset="-120"/>
              <a:ea typeface="華康黑體 Std W3" pitchFamily="34" charset="-120"/>
            </a:endParaRPr>
          </a:p>
        </p:txBody>
      </p:sp>
      <p:cxnSp>
        <p:nvCxnSpPr>
          <p:cNvPr id="16" name="直線接點 15"/>
          <p:cNvCxnSpPr/>
          <p:nvPr/>
        </p:nvCxnSpPr>
        <p:spPr>
          <a:xfrm>
            <a:off x="-3175" y="615950"/>
            <a:ext cx="122047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>
            <a:off x="-577851" y="1449000"/>
            <a:ext cx="13500101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日常生活用品 </a:t>
            </a:r>
            <a:r>
              <a:rPr lang="en-GB" altLang="zh-TW" dirty="0"/>
              <a:t>NECESSITA’ QUOTIDIANE</a:t>
            </a:r>
            <a:endParaRPr lang="zh-TW" altLang="en-US" dirty="0"/>
          </a:p>
        </p:txBody>
      </p:sp>
      <p:sp>
        <p:nvSpPr>
          <p:cNvPr id="12" name="內容版面配置區 11"/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4663375"/>
          </a:xfrm>
        </p:spPr>
        <p:txBody>
          <a:bodyPr/>
          <a:lstStyle/>
          <a:p>
            <a:r>
              <a:rPr lang="de-DE" altLang="zh-TW" dirty="0"/>
              <a:t>IL CELLULARE</a:t>
            </a:r>
          </a:p>
          <a:p>
            <a:r>
              <a:rPr lang="de-DE" altLang="zh-TW" dirty="0"/>
              <a:t>IL CAFFE‘</a:t>
            </a:r>
          </a:p>
          <a:p>
            <a:r>
              <a:rPr lang="de-DE" altLang="zh-TW" dirty="0"/>
              <a:t>I SOLDI</a:t>
            </a:r>
          </a:p>
          <a:p>
            <a:r>
              <a:rPr lang="de-DE" altLang="zh-TW" dirty="0" smtClean="0"/>
              <a:t>LA </a:t>
            </a:r>
            <a:r>
              <a:rPr lang="de-DE" altLang="zh-TW" dirty="0"/>
              <a:t>FAMIGLIA</a:t>
            </a:r>
          </a:p>
          <a:p>
            <a:r>
              <a:rPr lang="de-DE" altLang="zh-TW" dirty="0" smtClean="0"/>
              <a:t>L‘AUTOMOBILE</a:t>
            </a:r>
            <a:endParaRPr lang="de-DE" altLang="zh-TW" dirty="0"/>
          </a:p>
          <a:p>
            <a:r>
              <a:rPr lang="de-DE" altLang="zh-TW" dirty="0"/>
              <a:t>I VESTITI</a:t>
            </a:r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>
          <a:xfrm>
            <a:off x="4191000" y="1828800"/>
            <a:ext cx="5181600" cy="3736975"/>
          </a:xfrm>
        </p:spPr>
        <p:txBody>
          <a:bodyPr/>
          <a:lstStyle/>
          <a:p>
            <a:r>
              <a:rPr lang="zh-TW" altLang="en-US" dirty="0"/>
              <a:t>手機</a:t>
            </a:r>
            <a:endParaRPr lang="en-US" altLang="zh-TW" dirty="0"/>
          </a:p>
          <a:p>
            <a:r>
              <a:rPr lang="zh-TW" altLang="en-US" dirty="0"/>
              <a:t>咖啡</a:t>
            </a:r>
            <a:endParaRPr lang="en-US" altLang="zh-TW" dirty="0"/>
          </a:p>
          <a:p>
            <a:r>
              <a:rPr lang="zh-TW" altLang="en-US" dirty="0"/>
              <a:t>硬幣</a:t>
            </a:r>
            <a:endParaRPr lang="en-US" altLang="zh-TW" dirty="0"/>
          </a:p>
          <a:p>
            <a:r>
              <a:rPr lang="zh-TW" altLang="en-US" dirty="0" smtClean="0"/>
              <a:t>家</a:t>
            </a:r>
            <a:r>
              <a:rPr lang="zh-TW" altLang="en-US" dirty="0"/>
              <a:t>庭</a:t>
            </a:r>
            <a:endParaRPr lang="en-US" altLang="zh-TW" dirty="0"/>
          </a:p>
          <a:p>
            <a:r>
              <a:rPr lang="zh-TW" altLang="en-US" dirty="0" smtClean="0"/>
              <a:t>汽</a:t>
            </a:r>
            <a:r>
              <a:rPr lang="zh-TW" altLang="en-US" dirty="0"/>
              <a:t>車</a:t>
            </a:r>
            <a:endParaRPr lang="en-US" altLang="zh-TW" dirty="0"/>
          </a:p>
          <a:p>
            <a:r>
              <a:rPr lang="zh-TW" altLang="en-US" dirty="0"/>
              <a:t>衣物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14" name="矩形 4"/>
          <p:cNvSpPr>
            <a:spLocks noChangeArrowheads="1"/>
          </p:cNvSpPr>
          <p:nvPr/>
        </p:nvSpPr>
        <p:spPr bwMode="auto">
          <a:xfrm>
            <a:off x="920750" y="188913"/>
            <a:ext cx="31575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1600" b="1" dirty="0">
                <a:latin typeface="華康黑體 Std W3" pitchFamily="34" charset="-120"/>
                <a:ea typeface="華康黑體 Std W3" pitchFamily="34" charset="-120"/>
              </a:rPr>
              <a:t>你好 </a:t>
            </a:r>
            <a:r>
              <a:rPr lang="en-US" altLang="zh-TW" sz="1600" b="1" dirty="0">
                <a:latin typeface="華康黑體 Std W3" pitchFamily="34" charset="-120"/>
                <a:ea typeface="華康黑體 Std W3" pitchFamily="34" charset="-120"/>
              </a:rPr>
              <a:t>! </a:t>
            </a:r>
            <a:r>
              <a:rPr lang="zh-TW" altLang="en-US" sz="1600" b="1" dirty="0">
                <a:latin typeface="華康黑體 Std W3" pitchFamily="34" charset="-120"/>
                <a:ea typeface="華康黑體 Std W3" pitchFamily="34" charset="-120"/>
              </a:rPr>
              <a:t>我們一起學義大利文</a:t>
            </a:r>
            <a:endParaRPr lang="zh-CN" altLang="en-US" sz="1600" b="1" dirty="0">
              <a:latin typeface="華康黑體 Std W3" pitchFamily="34" charset="-120"/>
              <a:ea typeface="華康黑體 Std W3" pitchFamily="34" charset="-120"/>
            </a:endParaRPr>
          </a:p>
          <a:p>
            <a:endParaRPr lang="zh-CN" altLang="en-US" sz="1600" b="1" dirty="0">
              <a:latin typeface="華康黑體 Std W3" pitchFamily="34" charset="-120"/>
              <a:ea typeface="華康黑體 Std W3" pitchFamily="34" charset="-120"/>
            </a:endParaRPr>
          </a:p>
        </p:txBody>
      </p:sp>
      <p:sp>
        <p:nvSpPr>
          <p:cNvPr id="15" name="矩形 35"/>
          <p:cNvSpPr>
            <a:spLocks noChangeArrowheads="1"/>
          </p:cNvSpPr>
          <p:nvPr/>
        </p:nvSpPr>
        <p:spPr bwMode="auto">
          <a:xfrm>
            <a:off x="3756025" y="255588"/>
            <a:ext cx="76946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000">
                <a:latin typeface="華康黑體 Std W3" pitchFamily="34" charset="-120"/>
                <a:ea typeface="華康黑體 Std W3" pitchFamily="34" charset="-120"/>
              </a:rPr>
              <a:t>Ciao, impariamo insieme l’italiano</a:t>
            </a:r>
            <a:endParaRPr lang="zh-CN" altLang="en-US" sz="1000">
              <a:latin typeface="華康黑體 Std W3" pitchFamily="34" charset="-120"/>
              <a:ea typeface="華康黑體 Std W3" pitchFamily="34" charset="-120"/>
            </a:endParaRPr>
          </a:p>
          <a:p>
            <a:endParaRPr lang="zh-CN" altLang="en-US" sz="1000">
              <a:latin typeface="華康黑體 Std W3" pitchFamily="34" charset="-120"/>
              <a:ea typeface="華康黑體 Std W3" pitchFamily="34" charset="-120"/>
            </a:endParaRPr>
          </a:p>
        </p:txBody>
      </p:sp>
      <p:cxnSp>
        <p:nvCxnSpPr>
          <p:cNvPr id="16" name="直線接點 15"/>
          <p:cNvCxnSpPr/>
          <p:nvPr/>
        </p:nvCxnSpPr>
        <p:spPr>
          <a:xfrm>
            <a:off x="-3175" y="615950"/>
            <a:ext cx="122047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>
            <a:off x="-384000" y="1449000"/>
            <a:ext cx="13500101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>
          <a:xfrm>
            <a:off x="838200" y="615950"/>
            <a:ext cx="10515600" cy="1074738"/>
          </a:xfrm>
        </p:spPr>
        <p:txBody>
          <a:bodyPr/>
          <a:lstStyle/>
          <a:p>
            <a:pPr algn="ctr"/>
            <a:r>
              <a:rPr lang="zh-TW" altLang="en-US" dirty="0"/>
              <a:t>常用字彙 </a:t>
            </a:r>
            <a:r>
              <a:rPr lang="en-GB" altLang="zh-TW" dirty="0"/>
              <a:t>VOCABOLARIO COMUNE</a:t>
            </a:r>
            <a:endParaRPr lang="zh-TW" altLang="en-US" dirty="0"/>
          </a:p>
        </p:txBody>
      </p:sp>
      <p:sp>
        <p:nvSpPr>
          <p:cNvPr id="12" name="內容版面配置區 11"/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4663375"/>
          </a:xfrm>
        </p:spPr>
        <p:txBody>
          <a:bodyPr/>
          <a:lstStyle/>
          <a:p>
            <a:r>
              <a:rPr lang="de-DE" altLang="zh-TW" dirty="0"/>
              <a:t>SIAMO SPIACENTI </a:t>
            </a:r>
            <a:r>
              <a:rPr lang="en-US" altLang="zh-TW" dirty="0"/>
              <a:t>!</a:t>
            </a:r>
            <a:endParaRPr lang="de-DE" altLang="zh-TW" dirty="0"/>
          </a:p>
          <a:p>
            <a:r>
              <a:rPr lang="de-DE" altLang="zh-TW" dirty="0"/>
              <a:t>NON IMPORTA</a:t>
            </a:r>
            <a:r>
              <a:rPr lang="en-US" altLang="zh-TW" dirty="0"/>
              <a:t>!</a:t>
            </a:r>
            <a:endParaRPr lang="de-DE" altLang="zh-TW" dirty="0"/>
          </a:p>
          <a:p>
            <a:r>
              <a:rPr lang="de-DE" altLang="zh-TW" dirty="0"/>
              <a:t>QUESTO E‘ INCREDIBILE!</a:t>
            </a:r>
          </a:p>
          <a:p>
            <a:r>
              <a:rPr lang="de-DE" altLang="zh-TW" dirty="0"/>
              <a:t>E‘ GIUSTO</a:t>
            </a:r>
            <a:r>
              <a:rPr lang="en-US" altLang="zh-TW" dirty="0"/>
              <a:t>?</a:t>
            </a:r>
            <a:endParaRPr lang="de-DE" altLang="zh-TW" dirty="0"/>
          </a:p>
          <a:p>
            <a:r>
              <a:rPr lang="de-DE" altLang="zh-TW" dirty="0"/>
              <a:t>E‘ POSSIBILE. </a:t>
            </a:r>
          </a:p>
          <a:p>
            <a:r>
              <a:rPr lang="de-DE" altLang="zh-TW" dirty="0"/>
              <a:t>DAVVERO</a:t>
            </a:r>
            <a:r>
              <a:rPr lang="en-US" altLang="zh-TW" dirty="0"/>
              <a:t>??</a:t>
            </a:r>
            <a:endParaRPr lang="de-DE" altLang="zh-TW" dirty="0"/>
          </a:p>
          <a:p>
            <a:r>
              <a:rPr lang="de-DE" altLang="zh-TW" dirty="0"/>
              <a:t>NATURALMENTE</a:t>
            </a:r>
            <a:r>
              <a:rPr lang="en-US" altLang="zh-TW" dirty="0"/>
              <a:t>!!</a:t>
            </a:r>
            <a:endParaRPr lang="de-DE" altLang="zh-TW" dirty="0"/>
          </a:p>
          <a:p>
            <a:r>
              <a:rPr lang="de-DE" altLang="zh-TW" dirty="0"/>
              <a:t>BUONA GIORNATA</a:t>
            </a:r>
            <a:r>
              <a:rPr lang="en-US" altLang="zh-TW" dirty="0"/>
              <a:t>!</a:t>
            </a:r>
            <a:endParaRPr lang="de-DE" altLang="zh-TW" dirty="0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zh-TW" altLang="en-US" dirty="0"/>
              <a:t>抱歉</a:t>
            </a:r>
            <a:endParaRPr lang="en-US" altLang="zh-TW" dirty="0"/>
          </a:p>
          <a:p>
            <a:r>
              <a:rPr lang="zh-TW" altLang="en-US" dirty="0"/>
              <a:t>沒關係</a:t>
            </a:r>
            <a:endParaRPr lang="en-US" altLang="zh-TW" dirty="0"/>
          </a:p>
          <a:p>
            <a:r>
              <a:rPr lang="zh-TW" altLang="en-US" dirty="0"/>
              <a:t>真是不敢相信</a:t>
            </a:r>
            <a:endParaRPr lang="en-US" altLang="zh-TW" dirty="0"/>
          </a:p>
          <a:p>
            <a:r>
              <a:rPr lang="zh-TW" altLang="en-US" dirty="0"/>
              <a:t>是那個樣子嗎</a:t>
            </a:r>
            <a:r>
              <a:rPr lang="en-US" altLang="zh-TW" dirty="0"/>
              <a:t>?</a:t>
            </a:r>
          </a:p>
          <a:p>
            <a:r>
              <a:rPr lang="zh-TW" altLang="en-US" dirty="0"/>
              <a:t>那有可能</a:t>
            </a:r>
            <a:r>
              <a:rPr lang="en-US" altLang="zh-TW" dirty="0"/>
              <a:t>!</a:t>
            </a:r>
            <a:r>
              <a:rPr lang="zh-TW" altLang="en-US" dirty="0"/>
              <a:t> </a:t>
            </a:r>
            <a:endParaRPr lang="en-US" altLang="zh-TW" dirty="0"/>
          </a:p>
          <a:p>
            <a:r>
              <a:rPr lang="zh-TW" altLang="en-US" dirty="0"/>
              <a:t>真的嗎</a:t>
            </a:r>
            <a:r>
              <a:rPr lang="en-US" altLang="zh-TW" dirty="0"/>
              <a:t>?</a:t>
            </a:r>
          </a:p>
          <a:p>
            <a:r>
              <a:rPr lang="zh-TW" altLang="en-US" dirty="0"/>
              <a:t>當然</a:t>
            </a:r>
            <a:r>
              <a:rPr lang="en-US" altLang="zh-TW" dirty="0"/>
              <a:t>!!</a:t>
            </a:r>
            <a:r>
              <a:rPr lang="zh-TW" altLang="en-US" dirty="0"/>
              <a:t> </a:t>
            </a:r>
            <a:endParaRPr lang="en-US" altLang="zh-TW" dirty="0"/>
          </a:p>
          <a:p>
            <a:r>
              <a:rPr lang="zh-TW" altLang="en-US" dirty="0"/>
              <a:t>祝你有個美好的一天</a:t>
            </a:r>
            <a:r>
              <a:rPr lang="en-US" altLang="zh-TW" dirty="0"/>
              <a:t>!</a:t>
            </a:r>
            <a:endParaRPr lang="zh-TW" altLang="en-US" dirty="0"/>
          </a:p>
        </p:txBody>
      </p:sp>
      <p:sp>
        <p:nvSpPr>
          <p:cNvPr id="14" name="矩形 4"/>
          <p:cNvSpPr>
            <a:spLocks noChangeArrowheads="1"/>
          </p:cNvSpPr>
          <p:nvPr/>
        </p:nvSpPr>
        <p:spPr bwMode="auto">
          <a:xfrm>
            <a:off x="920750" y="188913"/>
            <a:ext cx="31575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1600" b="1" dirty="0">
                <a:latin typeface="華康黑體 Std W3" pitchFamily="34" charset="-120"/>
                <a:ea typeface="華康黑體 Std W3" pitchFamily="34" charset="-120"/>
              </a:rPr>
              <a:t>你好 </a:t>
            </a:r>
            <a:r>
              <a:rPr lang="en-US" altLang="zh-TW" sz="1600" b="1" dirty="0">
                <a:latin typeface="華康黑體 Std W3" pitchFamily="34" charset="-120"/>
                <a:ea typeface="華康黑體 Std W3" pitchFamily="34" charset="-120"/>
              </a:rPr>
              <a:t>! </a:t>
            </a:r>
            <a:r>
              <a:rPr lang="zh-TW" altLang="en-US" sz="1600" b="1" dirty="0">
                <a:latin typeface="華康黑體 Std W3" pitchFamily="34" charset="-120"/>
                <a:ea typeface="華康黑體 Std W3" pitchFamily="34" charset="-120"/>
              </a:rPr>
              <a:t>我們一起學義大利文</a:t>
            </a:r>
            <a:endParaRPr lang="zh-CN" altLang="en-US" sz="1600" b="1" dirty="0">
              <a:latin typeface="華康黑體 Std W3" pitchFamily="34" charset="-120"/>
              <a:ea typeface="華康黑體 Std W3" pitchFamily="34" charset="-120"/>
            </a:endParaRPr>
          </a:p>
          <a:p>
            <a:endParaRPr lang="zh-CN" altLang="en-US" sz="1600" b="1" dirty="0">
              <a:latin typeface="華康黑體 Std W3" pitchFamily="34" charset="-120"/>
              <a:ea typeface="華康黑體 Std W3" pitchFamily="34" charset="-120"/>
            </a:endParaRPr>
          </a:p>
        </p:txBody>
      </p:sp>
      <p:sp>
        <p:nvSpPr>
          <p:cNvPr id="15" name="矩形 35"/>
          <p:cNvSpPr>
            <a:spLocks noChangeArrowheads="1"/>
          </p:cNvSpPr>
          <p:nvPr/>
        </p:nvSpPr>
        <p:spPr bwMode="auto">
          <a:xfrm>
            <a:off x="3756025" y="255588"/>
            <a:ext cx="76946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000">
                <a:latin typeface="華康黑體 Std W3" pitchFamily="34" charset="-120"/>
                <a:ea typeface="華康黑體 Std W3" pitchFamily="34" charset="-120"/>
              </a:rPr>
              <a:t>Ciao, impariamo insieme l’italiano</a:t>
            </a:r>
            <a:endParaRPr lang="zh-CN" altLang="en-US" sz="1000">
              <a:latin typeface="華康黑體 Std W3" pitchFamily="34" charset="-120"/>
              <a:ea typeface="華康黑體 Std W3" pitchFamily="34" charset="-120"/>
            </a:endParaRPr>
          </a:p>
          <a:p>
            <a:endParaRPr lang="zh-CN" altLang="en-US" sz="1000">
              <a:latin typeface="華康黑體 Std W3" pitchFamily="34" charset="-120"/>
              <a:ea typeface="華康黑體 Std W3" pitchFamily="34" charset="-120"/>
            </a:endParaRPr>
          </a:p>
        </p:txBody>
      </p:sp>
      <p:cxnSp>
        <p:nvCxnSpPr>
          <p:cNvPr id="16" name="直線接點 15"/>
          <p:cNvCxnSpPr/>
          <p:nvPr/>
        </p:nvCxnSpPr>
        <p:spPr>
          <a:xfrm>
            <a:off x="-3175" y="615950"/>
            <a:ext cx="122047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>
            <a:off x="-198291" y="1690688"/>
            <a:ext cx="13500101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13173</TotalTime>
  <Words>1202</Words>
  <Application>Microsoft Office PowerPoint</Application>
  <PresentationFormat>Custom</PresentationFormat>
  <Paragraphs>243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主题</vt:lpstr>
      <vt:lpstr>Slide 1</vt:lpstr>
      <vt:lpstr>Slide 2</vt:lpstr>
      <vt:lpstr>季節 STAGIONI</vt:lpstr>
      <vt:lpstr>星期 Settimana</vt:lpstr>
      <vt:lpstr>時間 TEMPO</vt:lpstr>
      <vt:lpstr>家庭 FAMIGLIA</vt:lpstr>
      <vt:lpstr>天氣 TEMPO</vt:lpstr>
      <vt:lpstr>日常生活用品 NECESSITA’ QUOTIDIANE</vt:lpstr>
      <vt:lpstr>常用字彙 VOCABOLARIO COMUNE</vt:lpstr>
      <vt:lpstr>Slide 10</vt:lpstr>
      <vt:lpstr>關於天氣 – A PROPOSITO DEL TEMPO</vt:lpstr>
      <vt:lpstr>介紹家人 introduzione famiglia</vt:lpstr>
      <vt:lpstr>SHOPPING - 購物</vt:lpstr>
      <vt:lpstr>MANGIARE - 吃飯</vt:lpstr>
      <vt:lpstr>GIRO TURISTICO - 觀光   </vt:lpstr>
      <vt:lpstr>PRENOTARE UNA STANZA D’ALBEROGO 住宿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windows</dc:creator>
  <cp:lastModifiedBy>katy</cp:lastModifiedBy>
  <cp:revision>225</cp:revision>
  <dcterms:created xsi:type="dcterms:W3CDTF">2016-05-20T08:26:40Z</dcterms:created>
  <dcterms:modified xsi:type="dcterms:W3CDTF">2016-11-06T01:33:59Z</dcterms:modified>
</cp:coreProperties>
</file>