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84" r:id="rId2"/>
    <p:sldId id="257" r:id="rId3"/>
    <p:sldId id="345" r:id="rId4"/>
    <p:sldId id="273" r:id="rId5"/>
    <p:sldId id="272" r:id="rId6"/>
    <p:sldId id="285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3" r:id="rId27"/>
    <p:sldId id="312" r:id="rId28"/>
    <p:sldId id="314" r:id="rId29"/>
    <p:sldId id="315" r:id="rId30"/>
    <p:sldId id="316" r:id="rId31"/>
    <p:sldId id="317" r:id="rId32"/>
    <p:sldId id="318" r:id="rId33"/>
    <p:sldId id="287" r:id="rId34"/>
    <p:sldId id="319" r:id="rId35"/>
    <p:sldId id="320" r:id="rId36"/>
    <p:sldId id="321" r:id="rId37"/>
    <p:sldId id="290" r:id="rId38"/>
    <p:sldId id="322" r:id="rId39"/>
    <p:sldId id="323" r:id="rId40"/>
    <p:sldId id="329" r:id="rId41"/>
    <p:sldId id="327" r:id="rId42"/>
    <p:sldId id="328" r:id="rId43"/>
    <p:sldId id="324" r:id="rId44"/>
    <p:sldId id="325" r:id="rId45"/>
    <p:sldId id="291" r:id="rId46"/>
    <p:sldId id="330" r:id="rId47"/>
    <p:sldId id="331" r:id="rId48"/>
    <p:sldId id="332" r:id="rId49"/>
    <p:sldId id="335" r:id="rId50"/>
    <p:sldId id="336" r:id="rId51"/>
    <p:sldId id="333" r:id="rId52"/>
    <p:sldId id="334" r:id="rId53"/>
    <p:sldId id="292" r:id="rId54"/>
    <p:sldId id="337" r:id="rId55"/>
    <p:sldId id="338" r:id="rId56"/>
    <p:sldId id="339" r:id="rId57"/>
    <p:sldId id="340" r:id="rId58"/>
    <p:sldId id="341" r:id="rId59"/>
    <p:sldId id="346" r:id="rId60"/>
    <p:sldId id="342" r:id="rId61"/>
    <p:sldId id="343" r:id="rId62"/>
    <p:sldId id="344" r:id="rId63"/>
    <p:sldId id="347" r:id="rId64"/>
    <p:sldId id="348" r:id="rId65"/>
    <p:sldId id="278" r:id="rId6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F2F2"/>
    <a:srgbClr val="000000"/>
    <a:srgbClr val="E60012"/>
    <a:srgbClr val="2E2D33"/>
    <a:srgbClr val="262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77" autoAdjust="0"/>
    <p:restoredTop sz="94660"/>
  </p:normalViewPr>
  <p:slideViewPr>
    <p:cSldViewPr>
      <p:cViewPr varScale="1">
        <p:scale>
          <a:sx n="64" d="100"/>
          <a:sy n="64" d="100"/>
        </p:scale>
        <p:origin x="-810" y="-102"/>
      </p:cViewPr>
      <p:guideLst>
        <p:guide orient="horz" pos="2160"/>
        <p:guide orient="horz" pos="1706"/>
        <p:guide orient="horz" pos="3486"/>
        <p:guide pos="3840"/>
        <p:guide pos="7015"/>
        <p:guide pos="1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4319863" cy="1843198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936EF8-475F-4332-B0A3-3EC950BBFD47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8463409-2928-47D6-AD0C-BF4274D5FA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142A-5D83-41C6-B0BF-149527B19FF3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2112-0824-4380-9A18-DD0B7F078E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43E24-6F00-4352-9D2B-218938DA8D32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A6E2-E6A9-4FAC-AC10-FDA68F6F6C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546B-D172-4568-BA86-F35BB841E8AE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142F-AAA3-473F-9591-90FFA54278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C757-47D3-43C1-A963-7159E7FAA1AF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0D23-B1F9-4330-B23F-BD81EF58F5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A00B-B0B7-456F-B320-C4C87554E308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E0C1-A362-4353-A77B-4BA73C4F3F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FFF5-6E93-43E3-85EA-48CEB41BFC9B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428C-2D55-4CBB-AA88-A220E7E332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BDC-0DFF-415C-9BB5-D4F3F51C4C1F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A740-3D97-42F2-BBA3-74B9256FFB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33EA-BC79-4DD3-B62D-5F057DCF86D1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D0A6-DCA2-42C5-920A-4F67B2124C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D809-5604-4C49-91AD-9C342B41800C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38D7E-E72D-44D3-8240-6DD5A506AE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B9E0-C887-4A75-8E61-F261796C35B4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08F0-BBE7-41A4-8215-6AF7B08CC3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3FF2-DB18-49A1-B5A2-064DB35EE1B3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AFFE-B5BE-45A3-A4A4-E99C20C74C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912514-F30A-4694-B693-DF29E8C85B63}" type="datetimeFigureOut">
              <a:rPr lang="zh-CN" altLang="en-US"/>
              <a:pPr>
                <a:defRPr/>
              </a:pPr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99ACBE-5ED4-4E55-A2BB-B5308941C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1862138" y="-804863"/>
            <a:ext cx="8467725" cy="84677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2074863" y="-592138"/>
            <a:ext cx="8042275" cy="8042276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5735638" y="5408613"/>
            <a:ext cx="539750" cy="1071562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919788" y="6464300"/>
            <a:ext cx="161925" cy="333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2054" name="文本框 54"/>
          <p:cNvSpPr txBox="1">
            <a:spLocks noChangeArrowheads="1"/>
          </p:cNvSpPr>
          <p:nvPr/>
        </p:nvSpPr>
        <p:spPr bwMode="auto">
          <a:xfrm rot="5400000">
            <a:off x="5678488" y="5826125"/>
            <a:ext cx="69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3200">
                <a:latin typeface="華康黑體 Std W3" pitchFamily="34" charset="-120"/>
                <a:ea typeface="華康黑體 Std W3" pitchFamily="34" charset="-120"/>
              </a:rPr>
              <a:t>→</a:t>
            </a:r>
          </a:p>
        </p:txBody>
      </p:sp>
      <p:sp>
        <p:nvSpPr>
          <p:cNvPr id="2059" name="矩形 4"/>
          <p:cNvSpPr>
            <a:spLocks noChangeArrowheads="1"/>
          </p:cNvSpPr>
          <p:nvPr/>
        </p:nvSpPr>
        <p:spPr bwMode="auto">
          <a:xfrm>
            <a:off x="4375089" y="3068638"/>
            <a:ext cx="3262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你好 </a:t>
            </a:r>
            <a:r>
              <a:rPr lang="en-US" altLang="zh-TW" sz="24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! </a:t>
            </a:r>
            <a:r>
              <a:rPr lang="zh-TW" altLang="en-US" sz="24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我們一起</a:t>
            </a:r>
            <a:r>
              <a:rPr lang="zh-TW" altLang="en-US" sz="2400" dirty="0" smtClean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學德文</a:t>
            </a:r>
            <a:endParaRPr lang="zh-CN" altLang="en-US" sz="2400" dirty="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2056" name="文字方塊 31"/>
          <p:cNvSpPr txBox="1">
            <a:spLocks noChangeArrowheads="1"/>
          </p:cNvSpPr>
          <p:nvPr/>
        </p:nvSpPr>
        <p:spPr bwMode="auto">
          <a:xfrm>
            <a:off x="3576638" y="1565275"/>
            <a:ext cx="5038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8000" dirty="0" smtClean="0">
                <a:solidFill>
                  <a:srgbClr val="000000"/>
                </a:solidFill>
                <a:latin typeface="華康細黑體(P)" pitchFamily="2" charset="-120"/>
                <a:ea typeface="華康儷中宋" pitchFamily="1" charset="-120"/>
              </a:rPr>
              <a:t>德文</a:t>
            </a:r>
            <a:endParaRPr lang="zh-TW" altLang="en-US" sz="8000" dirty="0">
              <a:solidFill>
                <a:srgbClr val="000000"/>
              </a:solidFill>
              <a:latin typeface="華康細黑體(P)" pitchFamily="2" charset="-120"/>
              <a:ea typeface="華康儷中宋" pitchFamily="1" charset="-120"/>
            </a:endParaRPr>
          </a:p>
        </p:txBody>
      </p:sp>
      <p:cxnSp>
        <p:nvCxnSpPr>
          <p:cNvPr id="34" name="直線接點 33"/>
          <p:cNvCxnSpPr/>
          <p:nvPr/>
        </p:nvCxnSpPr>
        <p:spPr>
          <a:xfrm>
            <a:off x="2855913" y="2889250"/>
            <a:ext cx="648017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3576638" y="2889250"/>
            <a:ext cx="5038725" cy="1793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danke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 （謝謝）</a:t>
            </a:r>
            <a:endParaRPr lang="en-US" altLang="zh-TW" sz="28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Deutsch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（德文）</a:t>
            </a:r>
            <a:endParaRPr lang="en-US" altLang="zh-TW" sz="28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2800" dirty="0" err="1" smtClean="0">
                <a:latin typeface="華康黑體 Std W3" pitchFamily="34" charset="-120"/>
                <a:ea typeface="華康黑體 Std W3" pitchFamily="34" charset="-120"/>
              </a:rPr>
              <a:t>Danke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für alles.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Die Deutsche sprache ist die meistverbreitete in der Europäischen Union. </a:t>
            </a:r>
          </a:p>
          <a:p>
            <a:pPr marL="742950" indent="-742950"/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德語是歐盟區內最主要的語言</a:t>
            </a:r>
            <a:endParaRPr lang="de-DE" altLang="zh-TW" sz="28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d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【de】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Das Essen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（吃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餐）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Erfolg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（成功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成果）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Das Essen heute ist sehr lecker.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今天的餐非常可口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Viel Erfolg. 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祝成功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e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【e】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Der Fisch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（魚）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Fertig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（完成）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Ich esse gern Fisch.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我喜歡吃魚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Bist du fertig 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你準備好了嗎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f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eff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G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Das Getränk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（飲料）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Im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Sommer trinken wir gerne ein kaltes Getränk.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在夏天人們總是喜歡喝著冰涼的飲料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G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g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ge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err="1" smtClean="0"/>
              <a:t>Hause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（住家）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Die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Hauptstadt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（首都）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Wir fahren jetzt nach Hause.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我們現在正開車回家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Taipei ist eine Hauptstadt von Taiwan.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台北市是台灣的首都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h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【ha】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Der  Igel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（刺蝟）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Mein Freund hat einen Igel als Haustier. </a:t>
            </a: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我的男友養著一隻刺蝟當寵物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err="1" smtClean="0"/>
              <a:t>i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i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J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Der Joghurt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（優格）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Joghurt ist sehr gesund.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優格是很健康食品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J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j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jott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smtClean="0"/>
              <a:t>Die Kinden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（孩子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孩童）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Die Kosten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（費用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經費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成本）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Viele Kinden spielen auf der Straße.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許多小孩在街上玩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Wie viel kostet das 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這多少錢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k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【ka】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lieben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（愛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喜愛）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Lernen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（學習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讀）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Ich liebe dich. 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我愛你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Ich habe sehr viel für meiner Prüfung gelernt. 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我為了考試讀了很多書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l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【ell】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Die </a:t>
            </a:r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Milch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（牛奶）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Ein Baby trinkt immer sehr viel Milch.</a:t>
            </a: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嬰兒總是喝很多牛奶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m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emm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 bwMode="auto">
          <a:xfrm>
            <a:off x="1595438" y="1809750"/>
            <a:ext cx="8820150" cy="32385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6" name="矩形 3"/>
          <p:cNvSpPr>
            <a:spLocks noChangeArrowheads="1"/>
          </p:cNvSpPr>
          <p:nvPr/>
        </p:nvSpPr>
        <p:spPr bwMode="auto">
          <a:xfrm>
            <a:off x="5556250" y="1989138"/>
            <a:ext cx="4679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6000" dirty="0" smtClean="0">
                <a:latin typeface="華康黑體 Std W7" pitchFamily="34" charset="-120"/>
                <a:ea typeface="華康儷中宋" pitchFamily="1" charset="-120"/>
              </a:rPr>
              <a:t>彭迺婷 老師</a:t>
            </a:r>
            <a:endParaRPr lang="zh-TW" altLang="en-US" sz="6000" dirty="0">
              <a:latin typeface="華康黑體 Std W7" pitchFamily="34" charset="-120"/>
              <a:ea typeface="華康儷中宋" pitchFamily="1" charset="-120"/>
            </a:endParaRPr>
          </a:p>
        </p:txBody>
      </p:sp>
      <p:sp>
        <p:nvSpPr>
          <p:cNvPr id="40" name="矩形 39"/>
          <p:cNvSpPr/>
          <p:nvPr/>
        </p:nvSpPr>
        <p:spPr>
          <a:xfrm flipV="1">
            <a:off x="5556250" y="3005138"/>
            <a:ext cx="4859338" cy="444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3079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46" name="直線接點 45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5657418" y="3244334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彭迺婷</a:t>
            </a:r>
            <a:endParaRPr lang="en-US" altLang="zh-TW" dirty="0" smtClean="0"/>
          </a:p>
          <a:p>
            <a:r>
              <a:rPr lang="zh-TW" altLang="en-US" dirty="0" smtClean="0"/>
              <a:t>文藻外語大學德文系</a:t>
            </a:r>
            <a:endParaRPr lang="en-US" altLang="zh-TW" dirty="0" smtClean="0"/>
          </a:p>
          <a:p>
            <a:r>
              <a:rPr lang="zh-TW" altLang="en-US" dirty="0" smtClean="0"/>
              <a:t>德國留學歸國</a:t>
            </a:r>
            <a:endParaRPr lang="zh-TW" altLang="en-US" dirty="0"/>
          </a:p>
        </p:txBody>
      </p:sp>
      <p:pic>
        <p:nvPicPr>
          <p:cNvPr id="12" name="Picture 2" descr="C:\Users\user\Desktop\IMG_5760.JPG"/>
          <p:cNvPicPr>
            <a:picLocks noChangeAspect="1" noChangeArrowheads="1"/>
          </p:cNvPicPr>
          <p:nvPr/>
        </p:nvPicPr>
        <p:blipFill>
          <a:blip r:embed="rId2" cstate="print"/>
          <a:srcRect b="29167"/>
          <a:stretch>
            <a:fillRect/>
          </a:stretch>
        </p:blipFill>
        <p:spPr bwMode="auto">
          <a:xfrm>
            <a:off x="1895432" y="1919252"/>
            <a:ext cx="3228984" cy="3049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/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 Nil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（尼羅河）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Der Nil ist der längste Fluss  der Welt. </a:t>
            </a: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尼羅河是世界上最長的河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n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enn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2800" dirty="0" smtClean="0"/>
              <a:t>Die Orange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（柳橙）</a:t>
            </a:r>
            <a:endParaRPr lang="en-US" altLang="zh-TW" sz="28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Die Ordnung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（秩序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紀律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規矩）</a:t>
            </a:r>
            <a:endParaRPr lang="en-US" altLang="zh-TW" sz="28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Ich trinke jeden morgen Orangsaft.</a:t>
            </a:r>
          </a:p>
          <a:p>
            <a:pPr marL="742950" indent="-742950"/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我每天早上都喝柳橙汁</a:t>
            </a:r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Ist alles in Ordnung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</a:p>
          <a:p>
            <a:pPr marL="742950" indent="-742950"/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一切都還好嗎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o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【o】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Die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Puppe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（玩偶）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Der Platz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（地方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廣場）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Meine mama hat mir viele Puppen gekauft,als ich ein Kind war.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在我小時後媽媽買許多玩偶給我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p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pe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Q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Die </a:t>
            </a:r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Qual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（折磨）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Unendliche Mühen und Qualen.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千辛萬苦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Q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q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ku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Regenschirm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（雨傘）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Sebastian hat einen neuen Regenschrim gekauft.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Sebastian 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買了一支新的雨傘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r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【err】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Die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Schlange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（蛇）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Die Stadt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（城市）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Viele Menschen haben Angst vor Schlagen. 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許多人都很怕蛇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Erlangen ist eine schöne Stadt.</a:t>
            </a: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Erlangen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是一個很美的城市</a:t>
            </a:r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s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ess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28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 Tiger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 （老虎）</a:t>
            </a:r>
            <a:endParaRPr lang="en-US" altLang="zh-TW" sz="28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Der Termin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 （日期）</a:t>
            </a:r>
            <a:endParaRPr lang="en-US" altLang="zh-TW" sz="28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Ein Tiger ist ein gefährliches Raubtier.</a:t>
            </a:r>
          </a:p>
          <a:p>
            <a:pPr marL="742950" indent="-742950"/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老虎是很危險的肉食動物</a:t>
            </a:r>
            <a:endParaRPr lang="de-DE" altLang="zh-TW" sz="28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Warum muss Herr Müller den Termin absagen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</a:p>
          <a:p>
            <a:pPr marL="742950" indent="-742950"/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為什麼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Herr </a:t>
            </a:r>
            <a:r>
              <a:rPr lang="de-DE" altLang="zh-TW" sz="2800" dirty="0" smtClean="0">
                <a:latin typeface="華康黑體 Std W3" pitchFamily="34" charset="-120"/>
                <a:ea typeface="華康黑體 Std W3" pitchFamily="34" charset="-120"/>
              </a:rPr>
              <a:t>Müller </a:t>
            </a:r>
            <a:r>
              <a:rPr lang="zh-TW" altLang="en-US" sz="2800" dirty="0" smtClean="0">
                <a:latin typeface="華康黑體 Std W3" pitchFamily="34" charset="-120"/>
                <a:ea typeface="華康黑體 Std W3" pitchFamily="34" charset="-120"/>
              </a:rPr>
              <a:t>要取消預約</a:t>
            </a:r>
            <a:r>
              <a:rPr lang="en-US" altLang="zh-TW" sz="2800" dirty="0" smtClean="0">
                <a:latin typeface="華康黑體 Std W3" pitchFamily="34" charset="-120"/>
                <a:ea typeface="華康黑體 Std W3" pitchFamily="34" charset="-120"/>
              </a:rPr>
              <a:t>?</a:t>
            </a:r>
            <a:endParaRPr lang="en-US" altLang="zh-TW" sz="28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t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te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unter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（底下</a:t>
            </a:r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下面）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Das Buch liegt unter dem Handy.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書本在手機下方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u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【u】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Vogel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（小鳥）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Am Morgen singen immer viele Vögel vor dem Haus. 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早晨總是很多鳥兒在門前歌唱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v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fau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Die Welt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（世界）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Das Wasser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（水）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Ich trinke immer sehr viel Wasser.</a:t>
            </a: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我總是喝很多水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w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【we】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" name="群組 67"/>
          <p:cNvGrpSpPr>
            <a:grpSpLocks/>
          </p:cNvGrpSpPr>
          <p:nvPr/>
        </p:nvGrpSpPr>
        <p:grpSpPr bwMode="auto">
          <a:xfrm>
            <a:off x="714360" y="2711448"/>
            <a:ext cx="2436812" cy="1214437"/>
            <a:chOff x="1322388" y="2376749"/>
            <a:chExt cx="2436812" cy="1215471"/>
          </a:xfrm>
        </p:grpSpPr>
        <p:sp>
          <p:nvSpPr>
            <p:cNvPr id="4108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L1.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字母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3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45" name="橢圓 4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46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TW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1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sp>
        <p:nvSpPr>
          <p:cNvPr id="4100" name="矩形 3"/>
          <p:cNvSpPr>
            <a:spLocks noChangeArrowheads="1"/>
          </p:cNvSpPr>
          <p:nvPr/>
        </p:nvSpPr>
        <p:spPr bwMode="auto">
          <a:xfrm>
            <a:off x="4386263" y="1089025"/>
            <a:ext cx="3240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>
                <a:latin typeface="華康黑體 Std W7" pitchFamily="34" charset="-120"/>
                <a:ea typeface="華康黑體 Std W7" pitchFamily="34" charset="-120"/>
              </a:rPr>
              <a:t>課程大綱</a:t>
            </a:r>
          </a:p>
        </p:txBody>
      </p:sp>
      <p:sp>
        <p:nvSpPr>
          <p:cNvPr id="58" name="矩形 57"/>
          <p:cNvSpPr/>
          <p:nvPr/>
        </p:nvSpPr>
        <p:spPr>
          <a:xfrm>
            <a:off x="4295775" y="2168525"/>
            <a:ext cx="3419475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60" name="直線接點 5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" name="群組 15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5" name="群組 67"/>
          <p:cNvGrpSpPr>
            <a:grpSpLocks/>
          </p:cNvGrpSpPr>
          <p:nvPr/>
        </p:nvGrpSpPr>
        <p:grpSpPr bwMode="auto">
          <a:xfrm>
            <a:off x="3405180" y="2752727"/>
            <a:ext cx="2436812" cy="1214882"/>
            <a:chOff x="1322388" y="2376749"/>
            <a:chExt cx="2436812" cy="1215916"/>
          </a:xfrm>
        </p:grpSpPr>
        <p:sp>
          <p:nvSpPr>
            <p:cNvPr id="23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 dirty="0" smtClean="0">
                  <a:latin typeface="華康黑體 Std W3" pitchFamily="34" charset="-120"/>
                  <a:ea typeface="華康黑體 Std W3" pitchFamily="34" charset="-120"/>
                </a:rPr>
                <a:t>L2. </a:t>
              </a:r>
              <a:r>
                <a:rPr lang="zh-TW" altLang="en-US" sz="2800" dirty="0" smtClean="0">
                  <a:latin typeface="華康黑體 Std W3" pitchFamily="34" charset="-120"/>
                  <a:ea typeface="華康黑體 Std W3" pitchFamily="34" charset="-120"/>
                </a:rPr>
                <a:t>日常對話</a:t>
              </a:r>
              <a:endParaRPr lang="zh-CN" altLang="en-US" sz="2800" dirty="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6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25" name="橢圓 2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6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1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2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grpSp>
        <p:nvGrpSpPr>
          <p:cNvPr id="7" name="群組 67"/>
          <p:cNvGrpSpPr>
            <a:grpSpLocks/>
          </p:cNvGrpSpPr>
          <p:nvPr/>
        </p:nvGrpSpPr>
        <p:grpSpPr bwMode="auto">
          <a:xfrm>
            <a:off x="6096000" y="2711448"/>
            <a:ext cx="2436812" cy="1214437"/>
            <a:chOff x="1322388" y="2376749"/>
            <a:chExt cx="2436812" cy="1215471"/>
          </a:xfrm>
        </p:grpSpPr>
        <p:sp>
          <p:nvSpPr>
            <p:cNvPr id="28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 dirty="0" smtClean="0">
                  <a:latin typeface="華康黑體 Std W3" pitchFamily="34" charset="-120"/>
                  <a:ea typeface="華康黑體 Std W3" pitchFamily="34" charset="-120"/>
                </a:rPr>
                <a:t>L3. </a:t>
              </a:r>
              <a:r>
                <a:rPr lang="zh-TW" altLang="en-US" sz="2800" dirty="0" smtClean="0">
                  <a:latin typeface="華康黑體 Std W3" pitchFamily="34" charset="-120"/>
                  <a:ea typeface="華康黑體 Std W3" pitchFamily="34" charset="-120"/>
                </a:rPr>
                <a:t>基本單字</a:t>
              </a:r>
              <a:endParaRPr lang="zh-CN" altLang="en-US" sz="2800" dirty="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8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30" name="橢圓 29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1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1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3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grpSp>
        <p:nvGrpSpPr>
          <p:cNvPr id="9" name="群組 67"/>
          <p:cNvGrpSpPr>
            <a:grpSpLocks/>
          </p:cNvGrpSpPr>
          <p:nvPr/>
        </p:nvGrpSpPr>
        <p:grpSpPr bwMode="auto">
          <a:xfrm>
            <a:off x="9145596" y="2711448"/>
            <a:ext cx="2436812" cy="1214882"/>
            <a:chOff x="1322388" y="2376749"/>
            <a:chExt cx="2436812" cy="1215916"/>
          </a:xfrm>
        </p:grpSpPr>
        <p:sp>
          <p:nvSpPr>
            <p:cNvPr id="33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 dirty="0" smtClean="0">
                  <a:latin typeface="華康黑體 Std W3" pitchFamily="34" charset="-120"/>
                  <a:ea typeface="華康黑體 Std W3" pitchFamily="34" charset="-120"/>
                </a:rPr>
                <a:t>L4. </a:t>
              </a:r>
              <a:r>
                <a:rPr lang="zh-TW" altLang="en-US" sz="2800" dirty="0" smtClean="0">
                  <a:latin typeface="華康黑體 Std W3" pitchFamily="34" charset="-120"/>
                  <a:ea typeface="華康黑體 Std W3" pitchFamily="34" charset="-120"/>
                </a:rPr>
                <a:t>實用會話</a:t>
              </a:r>
              <a:endParaRPr lang="zh-CN" altLang="en-US" sz="2800" dirty="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10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35" name="橢圓 3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6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1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4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X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Das </a:t>
            </a:r>
            <a:r>
              <a:rPr lang="en-US" altLang="zh-TW" sz="3600" dirty="0" err="1" smtClean="0">
                <a:latin typeface="華康黑體 Std W3" pitchFamily="34" charset="-120"/>
                <a:ea typeface="華康黑體 Std W3" pitchFamily="34" charset="-120"/>
              </a:rPr>
              <a:t>Xylofon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 （木琴）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Er spielt sehr gut Xylofon.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他木琴打得很好</a:t>
            </a:r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X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x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iks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Y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Ypsilon</a:t>
            </a:r>
          </a:p>
          <a:p>
            <a:pPr marL="742950" indent="-742950"/>
            <a:endParaRPr lang="de-DE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Y sprach Ypsilon aus. </a:t>
            </a: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Y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y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ypsilon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Der Zucker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（糖）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Ich trinke Tee immer ohne zucker.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我喝茶都沒有加糖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z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tset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Ä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nämlich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（換句話說）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Klaus hat keine Zeit. Er muss nämlich arbeiten.</a:t>
            </a:r>
          </a:p>
          <a:p>
            <a:pPr marL="742950" indent="-742950"/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Klaus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沒有時間</a:t>
            </a:r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換句話說他必須要上班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Ä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ä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Ö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Österreich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（奧地利）</a:t>
            </a:r>
            <a:endParaRPr lang="de-DE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Ö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ö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小寫</a:t>
            </a: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Ü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Die Übung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（練習）</a:t>
            </a:r>
            <a:endParaRPr lang="de-DE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Übung macht den Meister.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熟能生巧</a:t>
            </a:r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Ü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ü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小寫</a:t>
            </a: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ß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Süß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（甜</a:t>
            </a:r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</a:rPr>
              <a:t>,</a:t>
            </a:r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可愛）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Die Katze sieht sehr süß aus. </a:t>
            </a:r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</a:rPr>
              <a:t>這隻小貓看起來好可愛</a:t>
            </a: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ß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de-DE" altLang="zh-TW" sz="3600" dirty="0" smtClean="0">
                <a:latin typeface="華康黑體 Std W3" pitchFamily="34" charset="-120"/>
                <a:ea typeface="華康黑體 Std W3" pitchFamily="34" charset="-120"/>
              </a:rPr>
              <a:t>ß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064125" y="4149725"/>
            <a:ext cx="2519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</a:t>
            </a:r>
            <a:r>
              <a:rPr lang="en-US" altLang="zh-CN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 </a:t>
            </a:r>
            <a:r>
              <a:rPr lang="en-US" altLang="zh-CN" sz="3600" dirty="0" smtClean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TWO</a:t>
            </a:r>
            <a:endParaRPr lang="zh-CN" altLang="en-US" sz="3600" dirty="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7134225" y="0"/>
            <a:ext cx="6881813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9500" b="1" dirty="0" smtClean="0">
                <a:solidFill>
                  <a:schemeClr val="accent6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2</a:t>
            </a:r>
            <a:endParaRPr lang="zh-CN" altLang="en-US" sz="39500" b="1" dirty="0">
              <a:solidFill>
                <a:schemeClr val="accent6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336550" y="3068638"/>
            <a:ext cx="71993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s-ES_tradnl" altLang="zh-TW" sz="6000" dirty="0" smtClean="0">
                <a:solidFill>
                  <a:schemeClr val="bg2">
                    <a:lumMod val="90000"/>
                  </a:schemeClr>
                </a:solidFill>
              </a:rPr>
              <a:t>Test</a:t>
            </a:r>
            <a:r>
              <a:rPr lang="zh-TW" altLang="en-US" sz="6000" dirty="0" smtClean="0">
                <a:solidFill>
                  <a:schemeClr val="bg2">
                    <a:lumMod val="90000"/>
                  </a:schemeClr>
                </a:solidFill>
              </a:rPr>
              <a:t>日常對話</a:t>
            </a:r>
            <a:r>
              <a:rPr lang="es-ES_tradnl" altLang="zh-TW" sz="6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es-ES_tradnl" altLang="zh-TW" sz="6000" dirty="0">
              <a:solidFill>
                <a:schemeClr val="bg2">
                  <a:lumMod val="90000"/>
                </a:schemeClr>
              </a:solidFill>
            </a:endParaRPr>
          </a:p>
          <a:p>
            <a:pPr algn="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54613" y="4103688"/>
            <a:ext cx="2339975" cy="460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0" name="直線接點 1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群組 12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6" name="直線接點 15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TW" dirty="0" smtClean="0"/>
              <a:t>Greetings 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Guten Morgen </a:t>
            </a:r>
            <a:r>
              <a:rPr lang="zh-TW" altLang="de-DE" dirty="0" smtClean="0"/>
              <a:t>＝</a:t>
            </a:r>
            <a:r>
              <a:rPr lang="en-US" altLang="zh-TW" dirty="0" smtClean="0"/>
              <a:t>good morning </a:t>
            </a:r>
            <a:endParaRPr lang="de-DE" altLang="zh-TW" dirty="0" smtClean="0"/>
          </a:p>
          <a:p>
            <a:r>
              <a:rPr lang="de-DE" altLang="zh-TW" dirty="0" smtClean="0"/>
              <a:t>Guten Tag </a:t>
            </a:r>
            <a:r>
              <a:rPr lang="zh-TW" altLang="de-DE" dirty="0" smtClean="0"/>
              <a:t>＝</a:t>
            </a:r>
            <a:r>
              <a:rPr lang="en-US" altLang="zh-TW" dirty="0" smtClean="0"/>
              <a:t>good afternoon </a:t>
            </a:r>
            <a:endParaRPr lang="de-DE" altLang="zh-TW" dirty="0" smtClean="0"/>
          </a:p>
          <a:p>
            <a:r>
              <a:rPr lang="de-DE" altLang="zh-TW" dirty="0" smtClean="0"/>
              <a:t>Gute Abend </a:t>
            </a:r>
            <a:r>
              <a:rPr lang="zh-TW" altLang="de-DE" dirty="0" smtClean="0"/>
              <a:t>＝</a:t>
            </a:r>
            <a:r>
              <a:rPr lang="en-US" altLang="zh-TW" dirty="0" smtClean="0"/>
              <a:t>good evening </a:t>
            </a:r>
            <a:endParaRPr lang="de-DE" altLang="zh-TW" dirty="0" smtClean="0"/>
          </a:p>
          <a:p>
            <a:r>
              <a:rPr lang="de-DE" altLang="zh-TW" dirty="0" smtClean="0"/>
              <a:t>Gute Nacht </a:t>
            </a:r>
            <a:r>
              <a:rPr lang="zh-TW" altLang="de-DE" dirty="0" smtClean="0"/>
              <a:t>＝ </a:t>
            </a:r>
            <a:r>
              <a:rPr lang="en-US" altLang="zh-TW" dirty="0" smtClean="0"/>
              <a:t>good night</a:t>
            </a:r>
            <a:endParaRPr lang="de-DE" altLang="zh-TW" dirty="0" smtClean="0"/>
          </a:p>
          <a:p>
            <a:endParaRPr lang="de-DE" altLang="zh-TW" dirty="0" smtClean="0"/>
          </a:p>
          <a:p>
            <a:r>
              <a:rPr lang="de-DE" altLang="zh-TW" dirty="0" smtClean="0"/>
              <a:t>Wie geht es Ihnen</a:t>
            </a:r>
            <a:r>
              <a:rPr lang="en-US" altLang="zh-TW" dirty="0" smtClean="0"/>
              <a:t>/dir ?</a:t>
            </a:r>
            <a:endParaRPr lang="de-DE" altLang="zh-TW" dirty="0" smtClean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當人對你說</a:t>
            </a:r>
            <a:r>
              <a:rPr lang="en-US" altLang="zh-TW" dirty="0" smtClean="0"/>
              <a:t>GUTEN MORGEN </a:t>
            </a:r>
            <a:r>
              <a:rPr lang="zh-TW" altLang="en-US" dirty="0" smtClean="0"/>
              <a:t>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你只要很自然的回</a:t>
            </a:r>
            <a:r>
              <a:rPr lang="en-US" altLang="zh-TW" dirty="0" smtClean="0"/>
              <a:t>GUTEN MORGEN</a:t>
            </a:r>
            <a:r>
              <a:rPr lang="zh-TW" altLang="en-US" dirty="0" smtClean="0"/>
              <a:t>就可以了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de-DE" altLang="zh-TW" dirty="0" smtClean="0"/>
              <a:t>Danke, gut/es geht! </a:t>
            </a:r>
          </a:p>
          <a:p>
            <a:r>
              <a:rPr lang="de-DE" altLang="zh-TW" dirty="0" smtClean="0"/>
              <a:t>Und Ihnen</a:t>
            </a:r>
            <a:r>
              <a:rPr lang="en-US" altLang="zh-TW" dirty="0" smtClean="0"/>
              <a:t>/dir?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Self-Introduction 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Wie heißen Sie? </a:t>
            </a:r>
          </a:p>
          <a:p>
            <a:r>
              <a:rPr lang="de-DE" altLang="zh-TW" dirty="0" smtClean="0"/>
              <a:t>Wie heißt du? </a:t>
            </a:r>
          </a:p>
          <a:p>
            <a:r>
              <a:rPr lang="de-DE" altLang="zh-TW" dirty="0" smtClean="0"/>
              <a:t>Sind sie Herr Weber?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Ich bin... </a:t>
            </a:r>
          </a:p>
          <a:p>
            <a:r>
              <a:rPr lang="de-DE" altLang="zh-TW" dirty="0" smtClean="0"/>
              <a:t>Mein Name ist ... </a:t>
            </a:r>
          </a:p>
          <a:p>
            <a:r>
              <a:rPr lang="de-DE" altLang="zh-TW" dirty="0" smtClean="0"/>
              <a:t>Das bin ich! </a:t>
            </a:r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請問您貴姓大名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你叫什麼名字呢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請問您是</a:t>
            </a:r>
            <a:r>
              <a:rPr lang="en-US" altLang="zh-TW" dirty="0" smtClean="0"/>
              <a:t>Herr Weber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我叫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我的名字是</a:t>
            </a:r>
            <a:r>
              <a:rPr lang="en-US" altLang="zh-TW" dirty="0" smtClean="0"/>
              <a:t>… </a:t>
            </a:r>
          </a:p>
          <a:p>
            <a:r>
              <a:rPr lang="zh-TW" altLang="en-US" dirty="0" smtClean="0"/>
              <a:t>我就是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099" name="群組 67"/>
          <p:cNvGrpSpPr>
            <a:grpSpLocks/>
          </p:cNvGrpSpPr>
          <p:nvPr/>
        </p:nvGrpSpPr>
        <p:grpSpPr bwMode="auto">
          <a:xfrm>
            <a:off x="4656138" y="2754313"/>
            <a:ext cx="2436812" cy="1214437"/>
            <a:chOff x="1322388" y="2376749"/>
            <a:chExt cx="2436812" cy="1215471"/>
          </a:xfrm>
        </p:grpSpPr>
        <p:sp>
          <p:nvSpPr>
            <p:cNvPr id="4108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L1.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字母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4109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45" name="橢圓 4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46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TW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1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sp>
        <p:nvSpPr>
          <p:cNvPr id="4100" name="矩形 3"/>
          <p:cNvSpPr>
            <a:spLocks noChangeArrowheads="1"/>
          </p:cNvSpPr>
          <p:nvPr/>
        </p:nvSpPr>
        <p:spPr bwMode="auto">
          <a:xfrm>
            <a:off x="4386263" y="1089025"/>
            <a:ext cx="3240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>
                <a:latin typeface="華康黑體 Std W7" pitchFamily="34" charset="-120"/>
                <a:ea typeface="華康黑體 Std W7" pitchFamily="34" charset="-120"/>
              </a:rPr>
              <a:t>課程大綱</a:t>
            </a:r>
          </a:p>
        </p:txBody>
      </p:sp>
      <p:sp>
        <p:nvSpPr>
          <p:cNvPr id="58" name="矩形 57"/>
          <p:cNvSpPr/>
          <p:nvPr/>
        </p:nvSpPr>
        <p:spPr>
          <a:xfrm>
            <a:off x="4295775" y="2168525"/>
            <a:ext cx="3419475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60" name="直線接點 5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6" name="群組 15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範例對話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838200" y="1455732"/>
            <a:ext cx="5181600" cy="4351338"/>
          </a:xfrm>
        </p:spPr>
        <p:txBody>
          <a:bodyPr/>
          <a:lstStyle/>
          <a:p>
            <a:r>
              <a:rPr lang="de-DE" altLang="zh-TW" dirty="0" smtClean="0"/>
              <a:t>Guten Morgen ! Sind Sie Herr Weber? </a:t>
            </a:r>
          </a:p>
          <a:p>
            <a:r>
              <a:rPr lang="de-DE" altLang="zh-TW" dirty="0" smtClean="0"/>
              <a:t>Guten Morgen ! Nein, ich bin Herr Hoffmann. 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Guten Morgen ! Mein Name ist Klaus. Wie heißt du ?</a:t>
            </a:r>
          </a:p>
          <a:p>
            <a:r>
              <a:rPr lang="de-DE" altLang="zh-TW" dirty="0" smtClean="0"/>
              <a:t>Guten Morgen ! Ich bin Peter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Sind Sie Herr Weber?</a:t>
            </a:r>
          </a:p>
          <a:p>
            <a:r>
              <a:rPr lang="de-DE" altLang="zh-TW" dirty="0" smtClean="0"/>
              <a:t>Ja ,das bin ich! </a:t>
            </a:r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6172200" y="1455732"/>
            <a:ext cx="5181600" cy="4351338"/>
          </a:xfrm>
        </p:spPr>
        <p:txBody>
          <a:bodyPr/>
          <a:lstStyle/>
          <a:p>
            <a:r>
              <a:rPr lang="zh-TW" altLang="en-US" dirty="0" smtClean="0"/>
              <a:t>早安</a:t>
            </a:r>
            <a:r>
              <a:rPr lang="en-US" altLang="zh-TW" dirty="0" smtClean="0"/>
              <a:t>!</a:t>
            </a:r>
            <a:r>
              <a:rPr lang="zh-TW" altLang="en-US" dirty="0" smtClean="0"/>
              <a:t> 您是</a:t>
            </a:r>
            <a:r>
              <a:rPr lang="en-US" altLang="zh-TW" dirty="0" smtClean="0"/>
              <a:t>Herr Weber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早安</a:t>
            </a:r>
            <a:r>
              <a:rPr lang="en-US" altLang="zh-TW" dirty="0" smtClean="0"/>
              <a:t>!</a:t>
            </a:r>
            <a:r>
              <a:rPr lang="zh-TW" altLang="en-US" dirty="0" smtClean="0"/>
              <a:t> 不是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我是</a:t>
            </a:r>
            <a:r>
              <a:rPr lang="en-US" altLang="zh-TW" dirty="0" smtClean="0"/>
              <a:t>Hoffmann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早安</a:t>
            </a:r>
            <a:r>
              <a:rPr lang="en-US" altLang="zh-TW" dirty="0" smtClean="0"/>
              <a:t>! </a:t>
            </a:r>
            <a:r>
              <a:rPr lang="zh-TW" altLang="en-US" dirty="0" smtClean="0"/>
              <a:t>我是</a:t>
            </a:r>
            <a:r>
              <a:rPr lang="en-US" altLang="zh-TW" dirty="0" smtClean="0"/>
              <a:t>Klaus ,</a:t>
            </a:r>
            <a:r>
              <a:rPr lang="zh-TW" altLang="en-US" dirty="0" smtClean="0"/>
              <a:t>你叫什麼名字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早安</a:t>
            </a:r>
            <a:r>
              <a:rPr lang="en-US" altLang="zh-TW" dirty="0" smtClean="0"/>
              <a:t>!</a:t>
            </a:r>
            <a:r>
              <a:rPr lang="zh-TW" altLang="en-US" dirty="0" smtClean="0"/>
              <a:t> 我是</a:t>
            </a:r>
            <a:r>
              <a:rPr lang="en-US" altLang="zh-TW" dirty="0" smtClean="0"/>
              <a:t>Peter 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您是</a:t>
            </a:r>
            <a:r>
              <a:rPr lang="en-US" altLang="zh-TW" dirty="0" smtClean="0"/>
              <a:t>Herr Weber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沒錯</a:t>
            </a:r>
            <a:r>
              <a:rPr lang="en-US" altLang="zh-TW" dirty="0" smtClean="0"/>
              <a:t>!</a:t>
            </a:r>
            <a:r>
              <a:rPr lang="zh-TW" altLang="en-US" dirty="0" smtClean="0"/>
              <a:t> 我就是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您從哪裡來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Woher kommen Sie? </a:t>
            </a:r>
          </a:p>
          <a:p>
            <a:r>
              <a:rPr lang="de-DE" altLang="zh-TW" dirty="0" smtClean="0"/>
              <a:t>Kommst du aus Deutschland?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Ich komme aus Taiwan.</a:t>
            </a:r>
          </a:p>
          <a:p>
            <a:r>
              <a:rPr lang="de-DE" altLang="zh-TW" dirty="0" smtClean="0"/>
              <a:t>Er kommt aus Deutschland.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您從哪裡來呢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你是從德國來的嗎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我來自台灣</a:t>
            </a:r>
            <a:endParaRPr lang="en-US" altLang="zh-TW" dirty="0" smtClean="0"/>
          </a:p>
          <a:p>
            <a:r>
              <a:rPr lang="zh-TW" altLang="en-US" dirty="0" smtClean="0"/>
              <a:t>他來自德國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範例對話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Kommen Sie aus England? </a:t>
            </a:r>
          </a:p>
          <a:p>
            <a:r>
              <a:rPr lang="de-DE" altLang="zh-TW" dirty="0" smtClean="0"/>
              <a:t>Nein, ich komme aus Neuseeland</a:t>
            </a:r>
          </a:p>
          <a:p>
            <a:r>
              <a:rPr lang="de-DE" altLang="zh-TW" dirty="0" smtClean="0"/>
              <a:t>Sie sprechen sehr gut Deutsch. </a:t>
            </a:r>
          </a:p>
          <a:p>
            <a:r>
              <a:rPr lang="de-DE" altLang="zh-TW" dirty="0" smtClean="0"/>
              <a:t>Danke , es geht!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您來自英格蘭嗎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不</a:t>
            </a:r>
            <a:r>
              <a:rPr lang="en-US" altLang="zh-TW" dirty="0" smtClean="0"/>
              <a:t>,</a:t>
            </a:r>
            <a:r>
              <a:rPr lang="zh-TW" altLang="en-US" dirty="0" smtClean="0"/>
              <a:t> 我來自紐西蘭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您的德文非常好</a:t>
            </a:r>
            <a:endParaRPr lang="en-US" altLang="zh-TW" dirty="0" smtClean="0"/>
          </a:p>
          <a:p>
            <a:r>
              <a:rPr lang="zh-TW" altLang="en-US" dirty="0" smtClean="0"/>
              <a:t>謝謝您</a:t>
            </a:r>
            <a:r>
              <a:rPr lang="en-US" altLang="zh-TW" dirty="0" smtClean="0"/>
              <a:t>, </a:t>
            </a:r>
            <a:r>
              <a:rPr lang="zh-TW" altLang="en-US" dirty="0" smtClean="0"/>
              <a:t>還可以而已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Job 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Ich arbeite bei Siemens. </a:t>
            </a:r>
          </a:p>
          <a:p>
            <a:r>
              <a:rPr lang="de-DE" altLang="zh-TW" dirty="0" smtClean="0"/>
              <a:t>Er ist Ingenieur. </a:t>
            </a:r>
          </a:p>
          <a:p>
            <a:r>
              <a:rPr lang="de-DE" altLang="zh-TW" dirty="0" smtClean="0"/>
              <a:t>Sie ist Lehrerin vom Sprachschule.</a:t>
            </a:r>
          </a:p>
          <a:p>
            <a:r>
              <a:rPr lang="de-DE" altLang="zh-TW" dirty="0" smtClean="0"/>
              <a:t>Ich bin erst drei Tage hier. </a:t>
            </a:r>
          </a:p>
          <a:p>
            <a:r>
              <a:rPr lang="de-DE" altLang="zh-TW" dirty="0" smtClean="0"/>
              <a:t>Sind Sie neu hier</a:t>
            </a:r>
            <a:r>
              <a:rPr lang="en-US" altLang="zh-TW" dirty="0" smtClean="0"/>
              <a:t>?</a:t>
            </a:r>
            <a:endParaRPr lang="de-DE" altLang="zh-TW" dirty="0" smtClean="0"/>
          </a:p>
          <a:p>
            <a:endParaRPr lang="de-DE" altLang="zh-TW" dirty="0" smtClean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我在西門子工作</a:t>
            </a:r>
            <a:endParaRPr lang="en-US" altLang="zh-TW" dirty="0" smtClean="0"/>
          </a:p>
          <a:p>
            <a:r>
              <a:rPr lang="zh-TW" altLang="en-US" dirty="0" smtClean="0"/>
              <a:t>他是一位工程師</a:t>
            </a:r>
            <a:endParaRPr lang="en-US" altLang="zh-TW" dirty="0" smtClean="0"/>
          </a:p>
          <a:p>
            <a:r>
              <a:rPr lang="zh-TW" altLang="en-US" dirty="0" smtClean="0"/>
              <a:t>她是語言中心的老師</a:t>
            </a:r>
            <a:endParaRPr lang="de-DE" altLang="zh-TW" dirty="0" smtClean="0"/>
          </a:p>
          <a:p>
            <a:endParaRPr lang="de-DE" altLang="zh-TW" dirty="0" smtClean="0"/>
          </a:p>
          <a:p>
            <a:r>
              <a:rPr lang="zh-TW" altLang="en-US" dirty="0" smtClean="0"/>
              <a:t>這是我第三天在這工作</a:t>
            </a:r>
            <a:endParaRPr lang="en-US" altLang="zh-TW" dirty="0" smtClean="0"/>
          </a:p>
          <a:p>
            <a:r>
              <a:rPr lang="zh-TW" altLang="en-US" dirty="0" smtClean="0"/>
              <a:t>請問您是新來的嗎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範例對話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Guten tag, ist hier noch frei</a:t>
            </a:r>
            <a:r>
              <a:rPr lang="en-US" altLang="zh-TW" smtClean="0"/>
              <a:t>?</a:t>
            </a:r>
            <a:r>
              <a:rPr lang="de-DE" altLang="zh-TW" smtClean="0"/>
              <a:t> </a:t>
            </a:r>
            <a:endParaRPr lang="de-DE" altLang="zh-TW" dirty="0" smtClean="0"/>
          </a:p>
          <a:p>
            <a:r>
              <a:rPr lang="de-DE" altLang="zh-TW" dirty="0" smtClean="0"/>
              <a:t>Ja, bitte. Sind Sie neu  hier? </a:t>
            </a:r>
          </a:p>
          <a:p>
            <a:r>
              <a:rPr lang="de-DE" altLang="zh-TW" dirty="0" smtClean="0"/>
              <a:t>Ja, ich arbeite erst drei Tage hier.</a:t>
            </a:r>
          </a:p>
          <a:p>
            <a:r>
              <a:rPr lang="de-DE" altLang="zh-TW" dirty="0" smtClean="0"/>
              <a:t>Ach so! Und was machen Sie? </a:t>
            </a:r>
          </a:p>
          <a:p>
            <a:r>
              <a:rPr lang="de-DE" altLang="zh-TW" dirty="0" smtClean="0"/>
              <a:t>Ich bin Ingenieur. Und Sie</a:t>
            </a:r>
          </a:p>
          <a:p>
            <a:r>
              <a:rPr lang="de-DE" altLang="zh-TW" dirty="0" smtClean="0"/>
              <a:t>Ich bin Programmierer. Überings ich bin Klaus.</a:t>
            </a:r>
          </a:p>
          <a:p>
            <a:r>
              <a:rPr lang="de-DE" altLang="zh-TW" dirty="0" smtClean="0"/>
              <a:t>Ich bin Peter.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午安</a:t>
            </a:r>
            <a:r>
              <a:rPr lang="en-US" altLang="zh-TW" dirty="0" smtClean="0"/>
              <a:t>!</a:t>
            </a:r>
            <a:r>
              <a:rPr lang="zh-TW" altLang="en-US" dirty="0" smtClean="0"/>
              <a:t> 這裡可以做嗎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當然可以</a:t>
            </a:r>
            <a:r>
              <a:rPr lang="en-US" altLang="zh-TW" dirty="0" smtClean="0"/>
              <a:t>!</a:t>
            </a:r>
            <a:r>
              <a:rPr lang="zh-TW" altLang="en-US" dirty="0" smtClean="0"/>
              <a:t> 您是新來的嗎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是阿</a:t>
            </a:r>
            <a:r>
              <a:rPr lang="en-US" altLang="zh-TW" dirty="0" smtClean="0"/>
              <a:t>!</a:t>
            </a:r>
            <a:r>
              <a:rPr lang="zh-TW" altLang="en-US" dirty="0" smtClean="0"/>
              <a:t> 我才在這工作三天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原來如此</a:t>
            </a:r>
            <a:r>
              <a:rPr lang="en-US" altLang="zh-TW" dirty="0" smtClean="0"/>
              <a:t>!</a:t>
            </a:r>
            <a:r>
              <a:rPr lang="zh-TW" altLang="en-US" dirty="0" smtClean="0"/>
              <a:t> 您的職位是什麼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我是工程師</a:t>
            </a:r>
            <a:r>
              <a:rPr lang="en-US" altLang="zh-TW" dirty="0" smtClean="0"/>
              <a:t>!</a:t>
            </a:r>
            <a:r>
              <a:rPr lang="zh-TW" altLang="en-US" dirty="0" smtClean="0"/>
              <a:t> 您呢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我是程式員</a:t>
            </a:r>
            <a:r>
              <a:rPr lang="en-US" altLang="zh-TW" dirty="0" smtClean="0"/>
              <a:t>!</a:t>
            </a:r>
            <a:r>
              <a:rPr lang="zh-TW" altLang="en-US" dirty="0" smtClean="0"/>
              <a:t> 對了我叫</a:t>
            </a:r>
            <a:r>
              <a:rPr lang="en-US" altLang="zh-TW" dirty="0" smtClean="0"/>
              <a:t>Klaus 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我是</a:t>
            </a:r>
            <a:r>
              <a:rPr lang="en-US" altLang="zh-TW" dirty="0" smtClean="0"/>
              <a:t>Peter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064125" y="4149725"/>
            <a:ext cx="2519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3600" dirty="0" smtClean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</a:t>
            </a:r>
            <a:r>
              <a:rPr lang="en-US" altLang="zh-TW" sz="3600" dirty="0" smtClean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THREE</a:t>
            </a:r>
            <a:endParaRPr lang="zh-CN" altLang="en-US" sz="3600" dirty="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7134225" y="0"/>
            <a:ext cx="6881813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9500" b="1" dirty="0" smtClean="0">
                <a:solidFill>
                  <a:schemeClr val="accent6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3</a:t>
            </a:r>
            <a:endParaRPr lang="zh-CN" altLang="en-US" sz="39500" b="1" dirty="0">
              <a:solidFill>
                <a:schemeClr val="accent6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336550" y="3068638"/>
            <a:ext cx="71993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s-ES_tradnl" altLang="zh-TW" sz="6000" dirty="0">
                <a:solidFill>
                  <a:schemeClr val="bg2">
                    <a:lumMod val="90000"/>
                  </a:schemeClr>
                </a:solidFill>
              </a:rPr>
              <a:t>Test </a:t>
            </a:r>
            <a:r>
              <a:rPr lang="zh-TW" altLang="en-US" sz="6000" dirty="0" smtClean="0">
                <a:solidFill>
                  <a:schemeClr val="bg2">
                    <a:lumMod val="90000"/>
                  </a:schemeClr>
                </a:solidFill>
              </a:rPr>
              <a:t>基本單字</a:t>
            </a:r>
            <a:endParaRPr lang="es-ES_tradnl" altLang="zh-TW" sz="6000" dirty="0">
              <a:solidFill>
                <a:schemeClr val="bg2">
                  <a:lumMod val="90000"/>
                </a:schemeClr>
              </a:solidFill>
            </a:endParaRPr>
          </a:p>
          <a:p>
            <a:pPr algn="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54613" y="4103688"/>
            <a:ext cx="2339975" cy="460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0" name="直線接點 19"/>
          <p:cNvCxnSpPr/>
          <p:nvPr/>
        </p:nvCxnSpPr>
        <p:spPr>
          <a:xfrm>
            <a:off x="696000" y="50490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群組 12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6" name="直線接點 15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季節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Der Frühling 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Der Sommer 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Der Herbst </a:t>
            </a:r>
          </a:p>
          <a:p>
            <a:endParaRPr lang="de-DE" altLang="zh-TW" dirty="0" smtClean="0"/>
          </a:p>
          <a:p>
            <a:r>
              <a:rPr lang="de-DE" altLang="zh-TW" dirty="0" smtClean="0"/>
              <a:t>Der Winter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春天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夏天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秋天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冬天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星期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Der Montag </a:t>
            </a:r>
          </a:p>
          <a:p>
            <a:r>
              <a:rPr lang="de-DE" altLang="zh-TW" dirty="0" smtClean="0"/>
              <a:t>Der Dienstag </a:t>
            </a:r>
          </a:p>
          <a:p>
            <a:r>
              <a:rPr lang="de-DE" altLang="zh-TW" dirty="0" smtClean="0"/>
              <a:t>Der Mittwoch </a:t>
            </a:r>
          </a:p>
          <a:p>
            <a:r>
              <a:rPr lang="de-DE" altLang="zh-TW" dirty="0" smtClean="0"/>
              <a:t>Der Donnerstag </a:t>
            </a:r>
          </a:p>
          <a:p>
            <a:r>
              <a:rPr lang="de-DE" altLang="zh-TW" dirty="0" smtClean="0"/>
              <a:t>Der Freitag </a:t>
            </a:r>
          </a:p>
          <a:p>
            <a:r>
              <a:rPr lang="de-DE" altLang="zh-TW" dirty="0" smtClean="0"/>
              <a:t>Der Samstag </a:t>
            </a:r>
          </a:p>
          <a:p>
            <a:r>
              <a:rPr lang="de-DE" altLang="zh-TW" dirty="0" smtClean="0"/>
              <a:t>Der Sonntag </a:t>
            </a:r>
          </a:p>
          <a:p>
            <a:r>
              <a:rPr lang="de-DE" altLang="zh-TW" dirty="0" smtClean="0"/>
              <a:t>Der Feiertag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星期一</a:t>
            </a:r>
            <a:endParaRPr lang="en-US" altLang="zh-TW" dirty="0" smtClean="0"/>
          </a:p>
          <a:p>
            <a:r>
              <a:rPr lang="zh-TW" altLang="en-US" dirty="0" smtClean="0"/>
              <a:t>星期二</a:t>
            </a:r>
            <a:endParaRPr lang="en-US" altLang="zh-TW" dirty="0" smtClean="0"/>
          </a:p>
          <a:p>
            <a:r>
              <a:rPr lang="zh-TW" altLang="en-US" dirty="0" smtClean="0"/>
              <a:t>星期三</a:t>
            </a:r>
            <a:endParaRPr lang="en-US" altLang="zh-TW" dirty="0" smtClean="0"/>
          </a:p>
          <a:p>
            <a:r>
              <a:rPr lang="zh-TW" altLang="en-US" dirty="0" smtClean="0"/>
              <a:t>星期四</a:t>
            </a:r>
            <a:endParaRPr lang="en-US" altLang="zh-TW" dirty="0" smtClean="0"/>
          </a:p>
          <a:p>
            <a:r>
              <a:rPr lang="zh-TW" altLang="en-US" dirty="0" smtClean="0"/>
              <a:t>星期五</a:t>
            </a:r>
            <a:endParaRPr lang="en-US" altLang="zh-TW" dirty="0" smtClean="0"/>
          </a:p>
          <a:p>
            <a:r>
              <a:rPr lang="zh-TW" altLang="en-US" dirty="0" smtClean="0"/>
              <a:t>星期六</a:t>
            </a:r>
            <a:endParaRPr lang="en-US" altLang="zh-TW" dirty="0" smtClean="0"/>
          </a:p>
          <a:p>
            <a:r>
              <a:rPr lang="zh-TW" altLang="en-US" dirty="0" smtClean="0"/>
              <a:t>星期日</a:t>
            </a:r>
            <a:endParaRPr lang="en-US" altLang="zh-TW" dirty="0" smtClean="0"/>
          </a:p>
          <a:p>
            <a:r>
              <a:rPr lang="zh-TW" altLang="en-US" dirty="0" smtClean="0"/>
              <a:t>假日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時間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Heute </a:t>
            </a:r>
          </a:p>
          <a:p>
            <a:r>
              <a:rPr lang="de-DE" altLang="zh-TW" dirty="0" smtClean="0"/>
              <a:t>Morgen </a:t>
            </a:r>
          </a:p>
          <a:p>
            <a:r>
              <a:rPr lang="de-DE" altLang="zh-TW" dirty="0" smtClean="0"/>
              <a:t>Übermorgen </a:t>
            </a:r>
          </a:p>
          <a:p>
            <a:r>
              <a:rPr lang="de-DE" altLang="zh-TW" dirty="0" smtClean="0"/>
              <a:t>Gestern</a:t>
            </a:r>
          </a:p>
          <a:p>
            <a:r>
              <a:rPr lang="de-DE" altLang="zh-TW" dirty="0" smtClean="0"/>
              <a:t>Vorgestern</a:t>
            </a:r>
          </a:p>
          <a:p>
            <a:r>
              <a:rPr lang="de-DE" altLang="zh-TW" dirty="0" smtClean="0"/>
              <a:t>Der Tag </a:t>
            </a:r>
          </a:p>
          <a:p>
            <a:r>
              <a:rPr lang="de-DE" altLang="zh-TW" dirty="0" smtClean="0"/>
              <a:t>Die zeit </a:t>
            </a:r>
          </a:p>
          <a:p>
            <a:r>
              <a:rPr lang="de-DE" altLang="zh-TW" dirty="0" smtClean="0"/>
              <a:t>Die Stunde</a:t>
            </a:r>
          </a:p>
          <a:p>
            <a:r>
              <a:rPr lang="de-DE" altLang="zh-TW" dirty="0" smtClean="0"/>
              <a:t>Nacht</a:t>
            </a:r>
          </a:p>
          <a:p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今天</a:t>
            </a:r>
            <a:endParaRPr lang="en-US" altLang="zh-TW" dirty="0" smtClean="0"/>
          </a:p>
          <a:p>
            <a:r>
              <a:rPr lang="zh-TW" altLang="en-US" dirty="0" smtClean="0"/>
              <a:t>明天</a:t>
            </a:r>
            <a:endParaRPr lang="en-US" altLang="zh-TW" dirty="0" smtClean="0"/>
          </a:p>
          <a:p>
            <a:r>
              <a:rPr lang="zh-TW" altLang="en-US" dirty="0" smtClean="0"/>
              <a:t>後天</a:t>
            </a:r>
            <a:endParaRPr lang="en-US" altLang="zh-TW" dirty="0" smtClean="0"/>
          </a:p>
          <a:p>
            <a:r>
              <a:rPr lang="zh-TW" altLang="en-US" dirty="0" smtClean="0"/>
              <a:t>昨天</a:t>
            </a:r>
            <a:endParaRPr lang="en-US" altLang="zh-TW" dirty="0" smtClean="0"/>
          </a:p>
          <a:p>
            <a:r>
              <a:rPr lang="zh-TW" altLang="en-US" dirty="0" smtClean="0"/>
              <a:t>前天</a:t>
            </a:r>
            <a:endParaRPr lang="en-US" altLang="zh-TW" dirty="0" smtClean="0"/>
          </a:p>
          <a:p>
            <a:r>
              <a:rPr lang="zh-TW" altLang="en-US" dirty="0" smtClean="0"/>
              <a:t>天</a:t>
            </a:r>
            <a:endParaRPr lang="en-US" altLang="zh-TW" dirty="0" smtClean="0"/>
          </a:p>
          <a:p>
            <a:r>
              <a:rPr lang="zh-TW" altLang="en-US" dirty="0" smtClean="0"/>
              <a:t>時間</a:t>
            </a:r>
            <a:endParaRPr lang="en-US" altLang="zh-TW" dirty="0" smtClean="0"/>
          </a:p>
          <a:p>
            <a:r>
              <a:rPr lang="zh-TW" altLang="en-US" dirty="0" smtClean="0"/>
              <a:t>小時</a:t>
            </a:r>
            <a:r>
              <a:rPr lang="en-US" altLang="zh-TW" dirty="0" smtClean="0"/>
              <a:t>/</a:t>
            </a:r>
            <a:r>
              <a:rPr lang="zh-TW" altLang="en-US" dirty="0" smtClean="0"/>
              <a:t>時刻</a:t>
            </a:r>
            <a:endParaRPr lang="en-US" altLang="zh-TW" dirty="0" smtClean="0"/>
          </a:p>
          <a:p>
            <a:r>
              <a:rPr lang="zh-TW" altLang="en-US" dirty="0" smtClean="0"/>
              <a:t>夜晚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家庭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Der Vater</a:t>
            </a:r>
          </a:p>
          <a:p>
            <a:r>
              <a:rPr lang="de-DE" altLang="zh-TW" dirty="0" smtClean="0"/>
              <a:t>Die Mutter </a:t>
            </a:r>
          </a:p>
          <a:p>
            <a:r>
              <a:rPr lang="de-DE" altLang="zh-TW" dirty="0" smtClean="0"/>
              <a:t>Der Bruder </a:t>
            </a:r>
          </a:p>
          <a:p>
            <a:r>
              <a:rPr lang="de-DE" altLang="zh-TW" dirty="0" smtClean="0"/>
              <a:t>Die Schwester </a:t>
            </a:r>
          </a:p>
          <a:p>
            <a:r>
              <a:rPr lang="de-DE" altLang="zh-TW" dirty="0" smtClean="0"/>
              <a:t>Der Sohn</a:t>
            </a:r>
          </a:p>
          <a:p>
            <a:r>
              <a:rPr lang="de-DE" altLang="zh-TW" dirty="0" smtClean="0"/>
              <a:t>Die Tochter</a:t>
            </a:r>
          </a:p>
          <a:p>
            <a:r>
              <a:rPr lang="de-DE" altLang="zh-TW" dirty="0" smtClean="0"/>
              <a:t>Der Großvater</a:t>
            </a:r>
          </a:p>
          <a:p>
            <a:r>
              <a:rPr lang="de-DE" altLang="zh-TW" dirty="0" smtClean="0"/>
              <a:t>Die Großmutter </a:t>
            </a:r>
          </a:p>
          <a:p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父親</a:t>
            </a:r>
            <a:endParaRPr lang="en-US" altLang="zh-TW" dirty="0" smtClean="0"/>
          </a:p>
          <a:p>
            <a:r>
              <a:rPr lang="zh-TW" altLang="en-US" dirty="0" smtClean="0"/>
              <a:t>母親</a:t>
            </a:r>
            <a:endParaRPr lang="en-US" altLang="zh-TW" dirty="0" smtClean="0"/>
          </a:p>
          <a:p>
            <a:r>
              <a:rPr lang="zh-TW" altLang="en-US" dirty="0" smtClean="0"/>
              <a:t>兄弟</a:t>
            </a:r>
            <a:endParaRPr lang="en-US" altLang="zh-TW" dirty="0" smtClean="0"/>
          </a:p>
          <a:p>
            <a:r>
              <a:rPr lang="zh-TW" altLang="en-US" dirty="0" smtClean="0"/>
              <a:t>姊妹</a:t>
            </a:r>
            <a:endParaRPr lang="en-US" altLang="zh-TW" dirty="0" smtClean="0"/>
          </a:p>
          <a:p>
            <a:r>
              <a:rPr lang="zh-TW" altLang="en-US" dirty="0" smtClean="0"/>
              <a:t>兒子</a:t>
            </a:r>
            <a:endParaRPr lang="en-US" altLang="zh-TW" dirty="0" smtClean="0"/>
          </a:p>
          <a:p>
            <a:r>
              <a:rPr lang="zh-TW" altLang="en-US" dirty="0" smtClean="0"/>
              <a:t>女兒</a:t>
            </a:r>
            <a:endParaRPr lang="en-US" altLang="zh-TW" dirty="0" smtClean="0"/>
          </a:p>
          <a:p>
            <a:r>
              <a:rPr lang="zh-TW" altLang="en-US" dirty="0" smtClean="0"/>
              <a:t>祖父</a:t>
            </a:r>
            <a:endParaRPr lang="en-US" altLang="zh-TW" dirty="0" smtClean="0"/>
          </a:p>
          <a:p>
            <a:r>
              <a:rPr lang="zh-TW" altLang="en-US" dirty="0" smtClean="0"/>
              <a:t>祖母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064125" y="4149725"/>
            <a:ext cx="2519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360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</a:t>
            </a:r>
            <a:r>
              <a:rPr lang="en-US" altLang="zh-CN" sz="360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 ONE</a:t>
            </a:r>
            <a:endParaRPr lang="zh-CN" altLang="en-US" sz="360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7134225" y="0"/>
            <a:ext cx="6881813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9500" b="1" dirty="0">
                <a:solidFill>
                  <a:schemeClr val="accent6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1</a:t>
            </a:r>
            <a:endParaRPr lang="zh-CN" altLang="en-US" sz="39500" b="1" dirty="0">
              <a:solidFill>
                <a:schemeClr val="accent6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336550" y="3068638"/>
            <a:ext cx="71993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s-ES_tradnl" altLang="zh-TW" sz="6000" dirty="0">
                <a:solidFill>
                  <a:schemeClr val="bg2">
                    <a:lumMod val="90000"/>
                  </a:schemeClr>
                </a:solidFill>
              </a:rPr>
              <a:t>Test </a:t>
            </a:r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字母</a:t>
            </a:r>
            <a:endParaRPr lang="es-ES_tradnl" altLang="zh-TW" sz="6000" dirty="0">
              <a:solidFill>
                <a:schemeClr val="bg2">
                  <a:lumMod val="90000"/>
                </a:schemeClr>
              </a:solidFill>
            </a:endParaRPr>
          </a:p>
          <a:p>
            <a:pPr algn="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54613" y="4103688"/>
            <a:ext cx="2339975" cy="460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0" name="直線接點 1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3" name="群組 12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6" name="直線接點 15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天氣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Sonnig </a:t>
            </a:r>
          </a:p>
          <a:p>
            <a:r>
              <a:rPr lang="de-DE" altLang="zh-TW" dirty="0" smtClean="0"/>
              <a:t>Bewölkung</a:t>
            </a:r>
          </a:p>
          <a:p>
            <a:r>
              <a:rPr lang="de-DE" altLang="zh-TW" dirty="0" smtClean="0"/>
              <a:t>Regen </a:t>
            </a:r>
          </a:p>
          <a:p>
            <a:r>
              <a:rPr lang="de-DE" altLang="zh-TW" dirty="0" smtClean="0"/>
              <a:t>Regenschauer </a:t>
            </a:r>
          </a:p>
          <a:p>
            <a:r>
              <a:rPr lang="de-DE" altLang="zh-TW" dirty="0" smtClean="0"/>
              <a:t>Schnee</a:t>
            </a:r>
          </a:p>
          <a:p>
            <a:r>
              <a:rPr lang="de-DE" altLang="zh-TW" dirty="0" smtClean="0"/>
              <a:t>Donner </a:t>
            </a:r>
          </a:p>
          <a:p>
            <a:r>
              <a:rPr lang="de-DE" altLang="zh-TW" dirty="0" smtClean="0"/>
              <a:t>Dichter Nebel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晴天</a:t>
            </a:r>
            <a:endParaRPr lang="en-US" altLang="zh-TW" dirty="0" smtClean="0"/>
          </a:p>
          <a:p>
            <a:r>
              <a:rPr lang="zh-TW" altLang="en-US" dirty="0" smtClean="0"/>
              <a:t>陰天</a:t>
            </a:r>
            <a:endParaRPr lang="en-US" altLang="zh-TW" dirty="0" smtClean="0"/>
          </a:p>
          <a:p>
            <a:r>
              <a:rPr lang="zh-TW" altLang="en-US" dirty="0" smtClean="0"/>
              <a:t>下雨</a:t>
            </a:r>
            <a:endParaRPr lang="en-US" altLang="zh-TW" dirty="0" smtClean="0"/>
          </a:p>
          <a:p>
            <a:r>
              <a:rPr lang="zh-TW" altLang="en-US" dirty="0" smtClean="0"/>
              <a:t>驟雨</a:t>
            </a:r>
            <a:endParaRPr lang="en-US" altLang="zh-TW" dirty="0" smtClean="0"/>
          </a:p>
          <a:p>
            <a:r>
              <a:rPr lang="zh-TW" altLang="en-US" dirty="0" smtClean="0"/>
              <a:t>雪</a:t>
            </a:r>
            <a:endParaRPr lang="en-US" altLang="zh-TW" dirty="0" smtClean="0"/>
          </a:p>
          <a:p>
            <a:r>
              <a:rPr lang="zh-TW" altLang="en-US" dirty="0" smtClean="0"/>
              <a:t>打雷</a:t>
            </a:r>
            <a:endParaRPr lang="en-US" altLang="zh-TW" dirty="0" smtClean="0"/>
          </a:p>
          <a:p>
            <a:r>
              <a:rPr lang="zh-TW" altLang="en-US" dirty="0" smtClean="0"/>
              <a:t>濃霧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日常生活用品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Das Handy </a:t>
            </a:r>
          </a:p>
          <a:p>
            <a:r>
              <a:rPr lang="de-DE" altLang="zh-TW" dirty="0" smtClean="0"/>
              <a:t>Der Kaffee</a:t>
            </a:r>
          </a:p>
          <a:p>
            <a:r>
              <a:rPr lang="de-DE" altLang="zh-TW" dirty="0" smtClean="0"/>
              <a:t>Die Münze</a:t>
            </a:r>
          </a:p>
          <a:p>
            <a:r>
              <a:rPr lang="de-DE" altLang="zh-TW" dirty="0" smtClean="0"/>
              <a:t>Das Prosit</a:t>
            </a:r>
          </a:p>
          <a:p>
            <a:r>
              <a:rPr lang="de-DE" altLang="zh-TW" dirty="0" smtClean="0"/>
              <a:t>Die Familie</a:t>
            </a:r>
          </a:p>
          <a:p>
            <a:r>
              <a:rPr lang="de-DE" altLang="zh-TW" dirty="0" smtClean="0"/>
              <a:t>DieTasche</a:t>
            </a:r>
          </a:p>
          <a:p>
            <a:r>
              <a:rPr lang="de-DE" altLang="zh-TW" dirty="0" smtClean="0"/>
              <a:t>Das Auto </a:t>
            </a:r>
          </a:p>
          <a:p>
            <a:r>
              <a:rPr lang="de-DE" altLang="zh-TW" dirty="0" smtClean="0"/>
              <a:t>Die Kleidung</a:t>
            </a:r>
          </a:p>
          <a:p>
            <a:r>
              <a:rPr lang="de-DE" altLang="zh-TW" dirty="0" smtClean="0"/>
              <a:t>Der Film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手機</a:t>
            </a:r>
            <a:endParaRPr lang="en-US" altLang="zh-TW" dirty="0" smtClean="0"/>
          </a:p>
          <a:p>
            <a:r>
              <a:rPr lang="zh-TW" altLang="en-US" dirty="0" smtClean="0"/>
              <a:t>咖啡</a:t>
            </a:r>
            <a:endParaRPr lang="en-US" altLang="zh-TW" dirty="0" smtClean="0"/>
          </a:p>
          <a:p>
            <a:r>
              <a:rPr lang="zh-TW" altLang="en-US" dirty="0" smtClean="0"/>
              <a:t>硬幣</a:t>
            </a:r>
            <a:endParaRPr lang="en-US" altLang="zh-TW" dirty="0" smtClean="0"/>
          </a:p>
          <a:p>
            <a:r>
              <a:rPr lang="zh-TW" altLang="en-US" dirty="0" smtClean="0"/>
              <a:t>乾杯</a:t>
            </a:r>
            <a:endParaRPr lang="en-US" altLang="zh-TW" dirty="0" smtClean="0"/>
          </a:p>
          <a:p>
            <a:r>
              <a:rPr lang="zh-TW" altLang="en-US" dirty="0" smtClean="0"/>
              <a:t>家庭</a:t>
            </a:r>
            <a:endParaRPr lang="en-US" altLang="zh-TW" dirty="0" smtClean="0"/>
          </a:p>
          <a:p>
            <a:r>
              <a:rPr lang="zh-TW" altLang="en-US" dirty="0" smtClean="0"/>
              <a:t>包包</a:t>
            </a:r>
            <a:endParaRPr lang="en-US" altLang="zh-TW" dirty="0" smtClean="0"/>
          </a:p>
          <a:p>
            <a:r>
              <a:rPr lang="zh-TW" altLang="en-US" dirty="0" smtClean="0"/>
              <a:t>汽車</a:t>
            </a:r>
            <a:endParaRPr lang="en-US" altLang="zh-TW" dirty="0" smtClean="0"/>
          </a:p>
          <a:p>
            <a:r>
              <a:rPr lang="zh-TW" altLang="en-US" dirty="0" smtClean="0"/>
              <a:t>衣物</a:t>
            </a:r>
            <a:endParaRPr lang="en-US" altLang="zh-TW" dirty="0" smtClean="0"/>
          </a:p>
          <a:p>
            <a:r>
              <a:rPr lang="zh-TW" altLang="en-US" dirty="0" smtClean="0"/>
              <a:t>電影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常用字彙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Entschuldigung </a:t>
            </a:r>
            <a:r>
              <a:rPr lang="en-US" altLang="zh-TW" dirty="0" smtClean="0"/>
              <a:t>!</a:t>
            </a:r>
            <a:endParaRPr lang="de-DE" altLang="zh-TW" dirty="0" smtClean="0"/>
          </a:p>
          <a:p>
            <a:r>
              <a:rPr lang="de-DE" altLang="zh-TW" dirty="0" smtClean="0"/>
              <a:t>Das macht nichts </a:t>
            </a:r>
            <a:r>
              <a:rPr lang="en-US" altLang="zh-TW" dirty="0" smtClean="0"/>
              <a:t>!</a:t>
            </a:r>
            <a:endParaRPr lang="de-DE" altLang="zh-TW" dirty="0" smtClean="0"/>
          </a:p>
          <a:p>
            <a:r>
              <a:rPr lang="de-DE" altLang="zh-TW" dirty="0" smtClean="0"/>
              <a:t>Das ist unglaublich!</a:t>
            </a:r>
          </a:p>
          <a:p>
            <a:r>
              <a:rPr lang="de-DE" altLang="zh-TW" dirty="0" smtClean="0"/>
              <a:t>Stimmt das </a:t>
            </a:r>
            <a:r>
              <a:rPr lang="en-US" altLang="zh-TW" dirty="0" smtClean="0"/>
              <a:t>?</a:t>
            </a:r>
            <a:endParaRPr lang="de-DE" altLang="zh-TW" dirty="0" smtClean="0"/>
          </a:p>
          <a:p>
            <a:r>
              <a:rPr lang="de-DE" altLang="zh-TW" dirty="0" smtClean="0"/>
              <a:t>Toll !!! </a:t>
            </a:r>
          </a:p>
          <a:p>
            <a:r>
              <a:rPr lang="de-DE" altLang="zh-TW" dirty="0" smtClean="0"/>
              <a:t>Das könnte sein. </a:t>
            </a:r>
          </a:p>
          <a:p>
            <a:r>
              <a:rPr lang="de-DE" altLang="zh-TW" dirty="0" smtClean="0"/>
              <a:t>Wirklich </a:t>
            </a:r>
            <a:r>
              <a:rPr lang="en-US" altLang="zh-TW" dirty="0" smtClean="0"/>
              <a:t>??</a:t>
            </a:r>
            <a:endParaRPr lang="de-DE" altLang="zh-TW" dirty="0" smtClean="0"/>
          </a:p>
          <a:p>
            <a:r>
              <a:rPr lang="de-DE" altLang="zh-TW" dirty="0" smtClean="0"/>
              <a:t>Natürlich </a:t>
            </a:r>
            <a:r>
              <a:rPr lang="en-US" altLang="zh-TW" dirty="0" smtClean="0"/>
              <a:t>!!</a:t>
            </a:r>
            <a:endParaRPr lang="de-DE" altLang="zh-TW" dirty="0" smtClean="0"/>
          </a:p>
          <a:p>
            <a:r>
              <a:rPr lang="de-DE" altLang="zh-TW" dirty="0" smtClean="0"/>
              <a:t>Einen schönen Tag</a:t>
            </a:r>
            <a:r>
              <a:rPr lang="en-US" altLang="zh-TW" dirty="0" smtClean="0"/>
              <a:t>!</a:t>
            </a:r>
            <a:endParaRPr lang="de-DE" altLang="zh-TW" dirty="0" smtClean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抱歉</a:t>
            </a:r>
            <a:endParaRPr lang="en-US" altLang="zh-TW" dirty="0" smtClean="0"/>
          </a:p>
          <a:p>
            <a:r>
              <a:rPr lang="zh-TW" altLang="en-US" dirty="0" smtClean="0"/>
              <a:t>沒關係</a:t>
            </a:r>
            <a:endParaRPr lang="en-US" altLang="zh-TW" dirty="0" smtClean="0"/>
          </a:p>
          <a:p>
            <a:r>
              <a:rPr lang="zh-TW" altLang="en-US" dirty="0" smtClean="0"/>
              <a:t>真是不敢相信</a:t>
            </a:r>
            <a:endParaRPr lang="en-US" altLang="zh-TW" dirty="0" smtClean="0"/>
          </a:p>
          <a:p>
            <a:r>
              <a:rPr lang="zh-TW" altLang="en-US" dirty="0" smtClean="0"/>
              <a:t>是那個樣子嗎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好厲害</a:t>
            </a:r>
            <a:r>
              <a:rPr lang="en-US" altLang="zh-TW" dirty="0" smtClean="0"/>
              <a:t>!!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那有可能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真的嗎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當然</a:t>
            </a:r>
            <a:r>
              <a:rPr lang="en-US" altLang="zh-TW" dirty="0" smtClean="0"/>
              <a:t>!!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祝你有個美好的一天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064125" y="4149725"/>
            <a:ext cx="2519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</a:t>
            </a:r>
            <a:r>
              <a:rPr lang="en-US" altLang="zh-CN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 </a:t>
            </a:r>
            <a:r>
              <a:rPr lang="en-US" altLang="zh-CN" sz="3600" dirty="0" smtClean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FOUR</a:t>
            </a:r>
            <a:endParaRPr lang="zh-CN" altLang="en-US" sz="3600" dirty="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7134225" y="0"/>
            <a:ext cx="6881813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9500" b="1" dirty="0" smtClean="0">
                <a:solidFill>
                  <a:schemeClr val="accent6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4</a:t>
            </a:r>
            <a:endParaRPr lang="zh-CN" altLang="en-US" sz="39500" b="1" dirty="0">
              <a:solidFill>
                <a:schemeClr val="accent6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336550" y="3068638"/>
            <a:ext cx="71993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s-ES_tradnl" altLang="zh-TW" sz="6000" dirty="0">
                <a:solidFill>
                  <a:schemeClr val="bg2">
                    <a:lumMod val="90000"/>
                  </a:schemeClr>
                </a:solidFill>
              </a:rPr>
              <a:t>Test </a:t>
            </a:r>
            <a:r>
              <a:rPr lang="zh-TW" altLang="en-US" sz="6000" dirty="0" smtClean="0">
                <a:solidFill>
                  <a:schemeClr val="bg2">
                    <a:lumMod val="90000"/>
                  </a:schemeClr>
                </a:solidFill>
              </a:rPr>
              <a:t>實用會話</a:t>
            </a:r>
            <a:endParaRPr lang="es-ES_tradnl" altLang="zh-TW" sz="6000" dirty="0">
              <a:solidFill>
                <a:schemeClr val="bg2">
                  <a:lumMod val="90000"/>
                </a:schemeClr>
              </a:solidFill>
            </a:endParaRPr>
          </a:p>
          <a:p>
            <a:pPr algn="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54613" y="4103688"/>
            <a:ext cx="2339975" cy="460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0" name="直線接點 1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群組 12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6" name="直線接點 15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關於天氣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Kannst du den Wetterbericht anhören </a:t>
            </a:r>
            <a:r>
              <a:rPr lang="zh-TW" altLang="de-DE" dirty="0" smtClean="0"/>
              <a:t>？</a:t>
            </a:r>
            <a:r>
              <a:rPr lang="de-DE" altLang="zh-TW" dirty="0" smtClean="0"/>
              <a:t>Wie ist das Wetter morgen 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Morgen Vormittag ist es bewölkt und bleibt windig, aber Nachmittag scheint die Sonne.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Wie ist die Temperatur heute 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Heute ist 29 Grad.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und wie ist morgen 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Morgen wrid es kälter , nur 20 Grad.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A: </a:t>
            </a:r>
            <a:r>
              <a:rPr lang="zh-TW" altLang="en-US" dirty="0" smtClean="0"/>
              <a:t>可以請你看一下天氣預報嗎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 明天天氣怎麼樣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明天早上多雲有風</a:t>
            </a:r>
            <a:r>
              <a:rPr lang="en-US" altLang="zh-TW" dirty="0" smtClean="0"/>
              <a:t>,</a:t>
            </a:r>
            <a:r>
              <a:rPr lang="zh-TW" altLang="en-US" dirty="0" smtClean="0"/>
              <a:t> 下午會出點太陽</a:t>
            </a:r>
            <a:endParaRPr lang="en-US" altLang="zh-TW" dirty="0" smtClean="0"/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今天幾度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B:</a:t>
            </a:r>
            <a:r>
              <a:rPr lang="zh-TW" altLang="en-US" dirty="0" smtClean="0"/>
              <a:t> 今天</a:t>
            </a:r>
            <a:r>
              <a:rPr lang="en-US" altLang="zh-TW" dirty="0" smtClean="0"/>
              <a:t>29</a:t>
            </a:r>
            <a:r>
              <a:rPr lang="zh-TW" altLang="en-US" dirty="0" smtClean="0"/>
              <a:t>度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那明天呢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明天會稍稍冷一些</a:t>
            </a:r>
            <a:r>
              <a:rPr lang="en-US" altLang="zh-TW" dirty="0" smtClean="0"/>
              <a:t>,</a:t>
            </a:r>
            <a:r>
              <a:rPr lang="zh-TW" altLang="en-US" dirty="0" smtClean="0"/>
              <a:t>大概</a:t>
            </a:r>
            <a:r>
              <a:rPr lang="en-US" altLang="zh-TW" dirty="0" smtClean="0"/>
              <a:t>20</a:t>
            </a:r>
            <a:r>
              <a:rPr lang="zh-TW" altLang="en-US" dirty="0" smtClean="0"/>
              <a:t>度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介紹家人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Schau mal ! Das ist mein Familienbild! 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Wer ist diese Frau ?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Sie ist meine Mutter, heißt Sabrina. 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Ist der Mann , dein Vater?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Ja, er ist mein Vater. Er arbeite als Ingenieur bei Siemens.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Was ist deine Mutter von Beruf ?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Sie ist Lehrerin in eine Sprachschule. Sie kann sehr gut Chinesisch und Deutsch sprechen.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A: </a:t>
            </a:r>
            <a:r>
              <a:rPr lang="zh-TW" altLang="en-US" dirty="0" smtClean="0"/>
              <a:t>你看</a:t>
            </a:r>
            <a:r>
              <a:rPr lang="en-US" altLang="zh-TW" dirty="0" smtClean="0"/>
              <a:t>!</a:t>
            </a:r>
            <a:r>
              <a:rPr lang="zh-TW" altLang="en-US" dirty="0" smtClean="0"/>
              <a:t> 這是我的全家福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這位女士是你的媽媽嗎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是阿</a:t>
            </a:r>
            <a:r>
              <a:rPr lang="en-US" altLang="zh-TW" dirty="0" smtClean="0"/>
              <a:t>!</a:t>
            </a:r>
            <a:r>
              <a:rPr lang="zh-TW" altLang="en-US" dirty="0" smtClean="0"/>
              <a:t> 她是我的媽媽</a:t>
            </a:r>
            <a:endParaRPr lang="en-US" altLang="zh-TW" dirty="0" smtClean="0"/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這位男士是你的爸爸嗎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對阿</a:t>
            </a:r>
            <a:r>
              <a:rPr lang="en-US" altLang="zh-TW" dirty="0" smtClean="0"/>
              <a:t>!</a:t>
            </a:r>
            <a:r>
              <a:rPr lang="zh-TW" altLang="en-US" dirty="0" smtClean="0"/>
              <a:t>他是我的爸爸</a:t>
            </a:r>
            <a:r>
              <a:rPr lang="en-US" altLang="zh-TW" dirty="0" smtClean="0"/>
              <a:t>!</a:t>
            </a:r>
            <a:r>
              <a:rPr lang="zh-TW" altLang="en-US" dirty="0" smtClean="0"/>
              <a:t> 他在西門子當工程師</a:t>
            </a:r>
            <a:endParaRPr lang="en-US" altLang="zh-TW" dirty="0" smtClean="0"/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你媽媽是從事什麼工作的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她語言中心當老師</a:t>
            </a:r>
            <a:r>
              <a:rPr lang="en-US" altLang="zh-TW" dirty="0" smtClean="0"/>
              <a:t>,</a:t>
            </a:r>
            <a:r>
              <a:rPr lang="zh-TW" altLang="en-US" dirty="0" smtClean="0"/>
              <a:t>她會一口流利的中文以及德文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購物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Was ist dein Plan für Morgen ?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Ich möchte etwas Kaufen.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Was möchtest du kaufen ?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ich möchte eine neue Tasche kaufen, weil meine alte Tasche schon kaputt ist.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en-US" altLang="zh-TW" dirty="0" err="1" smtClean="0"/>
              <a:t>Wollen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wir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morgen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Vormittag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Kaffee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trinken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weil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wir</a:t>
            </a:r>
            <a:r>
              <a:rPr lang="en-US" altLang="zh-TW" dirty="0" smtClean="0"/>
              <a:t> am </a:t>
            </a:r>
            <a:r>
              <a:rPr lang="en-US" altLang="zh-TW" dirty="0" err="1" smtClean="0"/>
              <a:t>Nachmittag</a:t>
            </a:r>
            <a:r>
              <a:rPr lang="en-US" altLang="zh-TW" dirty="0" smtClean="0"/>
              <a:t> </a:t>
            </a:r>
            <a:r>
              <a:rPr lang="de-DE" altLang="zh-TW" dirty="0" smtClean="0"/>
              <a:t> Kaufhaus gehen. Was denkst du ? 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Ja, das ist gute Idee!!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購物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Was ist dein Plan für Morgen ?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Ich möchte etwas Kaufen.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Was möchtest du kaufen ?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ich möchte eine neue Tasche kaufen, weil meine alte Tasche schon kaputt ist. </a:t>
            </a:r>
          </a:p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en-US" altLang="zh-TW" dirty="0" err="1" smtClean="0"/>
              <a:t>Wollen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wir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morgen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Vormittag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Kaffee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trinken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weil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wir</a:t>
            </a:r>
            <a:r>
              <a:rPr lang="en-US" altLang="zh-TW" dirty="0" smtClean="0"/>
              <a:t> am </a:t>
            </a:r>
            <a:r>
              <a:rPr lang="en-US" altLang="zh-TW" dirty="0" err="1" smtClean="0"/>
              <a:t>Nachmittag</a:t>
            </a:r>
            <a:r>
              <a:rPr lang="en-US" altLang="zh-TW" dirty="0" smtClean="0"/>
              <a:t> </a:t>
            </a:r>
            <a:r>
              <a:rPr lang="de-DE" altLang="zh-TW" dirty="0" smtClean="0"/>
              <a:t> Kaufhaus gehen. Was denkst du ? </a:t>
            </a:r>
          </a:p>
          <a:p>
            <a:r>
              <a:rPr lang="de-DE" altLang="zh-TW" dirty="0" smtClean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Ja, das ist gute Idee!!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3"/>
          <p:cNvSpPr>
            <a:spLocks noChangeArrowheads="1"/>
          </p:cNvSpPr>
          <p:nvPr/>
        </p:nvSpPr>
        <p:spPr bwMode="auto">
          <a:xfrm>
            <a:off x="876300" y="1089025"/>
            <a:ext cx="10439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6000" dirty="0" smtClean="0">
                <a:latin typeface="華康黑體 Std W7" pitchFamily="34" charset="-120"/>
                <a:ea typeface="華康黑體 Std W7" pitchFamily="34" charset="-120"/>
              </a:rPr>
              <a:t>字母表</a:t>
            </a:r>
            <a:endParaRPr lang="az-Cyrl-AZ" altLang="zh-TW" sz="2600" b="1" dirty="0">
              <a:solidFill>
                <a:schemeClr val="bg2">
                  <a:lumMod val="90000"/>
                </a:schemeClr>
              </a:solidFill>
            </a:endParaRPr>
          </a:p>
          <a:p>
            <a:pPr algn="ct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  <a:p>
            <a:pPr algn="ct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95775" y="2168525"/>
            <a:ext cx="3419475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6" name="直線接點 25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174" name="矩形 3"/>
          <p:cNvSpPr>
            <a:spLocks noChangeArrowheads="1"/>
          </p:cNvSpPr>
          <p:nvPr/>
        </p:nvSpPr>
        <p:spPr bwMode="auto">
          <a:xfrm>
            <a:off x="515938" y="5048250"/>
            <a:ext cx="1079976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100" dirty="0" smtClean="0">
                <a:latin typeface="華康黑體 Std W7" pitchFamily="34" charset="-120"/>
                <a:ea typeface="華康黑體 Std W7" pitchFamily="34" charset="-120"/>
              </a:rPr>
              <a:t>三個變音字母 </a:t>
            </a:r>
            <a:r>
              <a:rPr lang="en-US" altLang="zh-TW" sz="21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Ä, Ö, Ü</a:t>
            </a:r>
            <a:r>
              <a:rPr lang="zh-TW" altLang="en-US" sz="21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z="2100" dirty="0">
                <a:latin typeface="華康黑體 Std W7" pitchFamily="34" charset="-120"/>
                <a:ea typeface="華康黑體 Std W7" pitchFamily="34" charset="-120"/>
              </a:rPr>
              <a:t>輔音</a:t>
            </a:r>
            <a:r>
              <a:rPr lang="zh-TW" altLang="en-US" sz="2100" dirty="0" smtClean="0">
                <a:latin typeface="華康黑體 Std W7" pitchFamily="34" charset="-120"/>
                <a:ea typeface="華康黑體 Std W7" pitchFamily="34" charset="-120"/>
              </a:rPr>
              <a:t>字母 </a:t>
            </a:r>
            <a:r>
              <a:rPr lang="en-US" altLang="zh-TW" sz="21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ß</a:t>
            </a:r>
            <a:endParaRPr lang="en-US" altLang="zh-TW" sz="21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175" name="文字方塊 28"/>
          <p:cNvSpPr txBox="1">
            <a:spLocks noChangeArrowheads="1"/>
          </p:cNvSpPr>
          <p:nvPr/>
        </p:nvSpPr>
        <p:spPr bwMode="auto">
          <a:xfrm>
            <a:off x="1416050" y="2349500"/>
            <a:ext cx="93599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zh-TW" sz="5000" dirty="0" smtClean="0"/>
              <a:t>A </a:t>
            </a:r>
            <a:r>
              <a:rPr lang="en-US" altLang="zh-TW" sz="5000" dirty="0"/>
              <a:t>Ä </a:t>
            </a:r>
            <a:r>
              <a:rPr lang="pt-BR" altLang="zh-TW" sz="5000" dirty="0" smtClean="0"/>
              <a:t>B C D E F G H I J K L M N O </a:t>
            </a:r>
            <a:r>
              <a:rPr lang="en-US" altLang="zh-TW" sz="5000" dirty="0"/>
              <a:t>Ö </a:t>
            </a:r>
            <a:r>
              <a:rPr lang="pt-BR" altLang="zh-TW" sz="5000" dirty="0" smtClean="0"/>
              <a:t>P Q R S </a:t>
            </a:r>
            <a:r>
              <a:rPr lang="en-US" altLang="zh-TW" sz="5000" dirty="0"/>
              <a:t>ß </a:t>
            </a:r>
            <a:r>
              <a:rPr lang="pt-BR" altLang="zh-TW" sz="5000" dirty="0" smtClean="0"/>
              <a:t>T U</a:t>
            </a:r>
            <a:r>
              <a:rPr lang="en-US" altLang="zh-TW" sz="5000" dirty="0"/>
              <a:t> Ü</a:t>
            </a:r>
            <a:r>
              <a:rPr lang="pt-BR" altLang="zh-TW" sz="5000" dirty="0" smtClean="0"/>
              <a:t> V W X Y Z</a:t>
            </a:r>
            <a:endParaRPr lang="en-US" altLang="zh-TW" sz="5000" dirty="0"/>
          </a:p>
        </p:txBody>
      </p:sp>
      <p:grpSp>
        <p:nvGrpSpPr>
          <p:cNvPr id="13" name="群組 12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6" name="直線接點 15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A:</a:t>
            </a:r>
            <a:r>
              <a:rPr lang="zh-TW" altLang="en-US" dirty="0" smtClean="0"/>
              <a:t> 明天你有麼計劃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明天我想買點東西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你想買什麼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B:</a:t>
            </a:r>
            <a:r>
              <a:rPr lang="zh-TW" altLang="en-US" dirty="0" smtClean="0"/>
              <a:t>我想買一個新包包</a:t>
            </a:r>
            <a:r>
              <a:rPr lang="en-US" altLang="zh-TW" dirty="0" smtClean="0"/>
              <a:t>,</a:t>
            </a:r>
            <a:r>
              <a:rPr lang="zh-TW" altLang="en-US" dirty="0" smtClean="0"/>
              <a:t> 因為我的舊包包已經壞掉了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好</a:t>
            </a:r>
            <a:r>
              <a:rPr lang="en-US" altLang="zh-TW" dirty="0" smtClean="0"/>
              <a:t>!</a:t>
            </a:r>
            <a:r>
              <a:rPr lang="zh-TW" altLang="en-US" dirty="0" smtClean="0"/>
              <a:t> 要不要我們明天早上先去喝咖啡</a:t>
            </a:r>
            <a:r>
              <a:rPr lang="en-US" altLang="zh-TW" dirty="0" smtClean="0"/>
              <a:t>,</a:t>
            </a:r>
            <a:r>
              <a:rPr lang="zh-TW" altLang="en-US" dirty="0" smtClean="0"/>
              <a:t>因為下午要去購物中心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你覺得怎麼樣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吃飯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Schon 6 Uhr ! Hast du Hunger</a:t>
            </a:r>
            <a:r>
              <a:rPr lang="zh-TW" altLang="de-DE" dirty="0" smtClean="0"/>
              <a:t>？</a:t>
            </a:r>
            <a:r>
              <a:rPr lang="de-DE" altLang="zh-TW" dirty="0" smtClean="0"/>
              <a:t>Ich habe Hunger!!! Gehen wir essen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B</a:t>
            </a:r>
            <a:r>
              <a:rPr lang="zh-TW" altLang="de-DE" dirty="0" smtClean="0"/>
              <a:t>：</a:t>
            </a:r>
            <a:r>
              <a:rPr lang="de-DE" altLang="zh-TW" dirty="0" smtClean="0"/>
              <a:t>Ja, ich auch ! Hast du schon mal in der Griechisches Restaurant gegessen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A</a:t>
            </a:r>
            <a:r>
              <a:rPr lang="zh-TW" altLang="de-DE" dirty="0" smtClean="0"/>
              <a:t>：</a:t>
            </a:r>
            <a:r>
              <a:rPr lang="de-DE" altLang="zh-TW" dirty="0" smtClean="0"/>
              <a:t>Ja, ich habe schon oft </a:t>
            </a:r>
            <a:r>
              <a:rPr lang="de-DE" altLang="zh-TW" dirty="0" smtClean="0"/>
              <a:t> </a:t>
            </a:r>
            <a:r>
              <a:rPr lang="de-DE" altLang="zh-TW" dirty="0" smtClean="0"/>
              <a:t>gegessen.</a:t>
            </a:r>
          </a:p>
          <a:p>
            <a:r>
              <a:rPr lang="de-DE" altLang="zh-TW" dirty="0" smtClean="0"/>
              <a:t>B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Schmeckt es dir gut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A</a:t>
            </a:r>
            <a:r>
              <a:rPr lang="zh-TW" altLang="de-DE" dirty="0" smtClean="0"/>
              <a:t>：</a:t>
            </a:r>
            <a:r>
              <a:rPr lang="de-DE" altLang="zh-TW" dirty="0" smtClean="0"/>
              <a:t>Ja, gut! </a:t>
            </a:r>
          </a:p>
          <a:p>
            <a:r>
              <a:rPr lang="de-DE" altLang="zh-TW" dirty="0" smtClean="0"/>
              <a:t>B</a:t>
            </a:r>
            <a:r>
              <a:rPr lang="zh-TW" altLang="de-DE" dirty="0" smtClean="0"/>
              <a:t>：</a:t>
            </a:r>
            <a:r>
              <a:rPr lang="de-DE" altLang="zh-TW" dirty="0" smtClean="0"/>
              <a:t>Wie findst du den Preis</a:t>
            </a:r>
            <a:r>
              <a:rPr lang="zh-TW" altLang="de-DE" dirty="0" smtClean="0"/>
              <a:t>？</a:t>
            </a:r>
            <a:endParaRPr lang="de-DE" altLang="zh-TW" dirty="0" smtClean="0"/>
          </a:p>
          <a:p>
            <a:r>
              <a:rPr lang="de-DE" altLang="zh-TW" dirty="0" smtClean="0"/>
              <a:t>A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Sehr günstig!! </a:t>
            </a:r>
          </a:p>
          <a:p>
            <a:pPr>
              <a:buNone/>
            </a:pPr>
            <a:endParaRPr lang="de-DE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A: </a:t>
            </a:r>
            <a:r>
              <a:rPr lang="zh-TW" altLang="en-US" dirty="0" smtClean="0"/>
              <a:t>已經六點了</a:t>
            </a:r>
            <a:r>
              <a:rPr lang="en-US" altLang="zh-TW" dirty="0" smtClean="0"/>
              <a:t>!</a:t>
            </a:r>
            <a:r>
              <a:rPr lang="zh-TW" altLang="en-US" dirty="0" smtClean="0"/>
              <a:t> 你肚子餓了嗎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 我好餓喔</a:t>
            </a:r>
            <a:r>
              <a:rPr lang="en-US" altLang="zh-TW" dirty="0" smtClean="0"/>
              <a:t>! </a:t>
            </a:r>
            <a:r>
              <a:rPr lang="zh-TW" altLang="en-US" dirty="0" smtClean="0"/>
              <a:t>走</a:t>
            </a:r>
            <a:r>
              <a:rPr lang="en-US" altLang="zh-TW" dirty="0" smtClean="0"/>
              <a:t>!! </a:t>
            </a:r>
            <a:r>
              <a:rPr lang="zh-TW" altLang="en-US" dirty="0" smtClean="0"/>
              <a:t>我們去吃飯好嗎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你有在希臘餐廳用過餐嗎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有阿</a:t>
            </a:r>
            <a:r>
              <a:rPr lang="en-US" altLang="zh-TW" dirty="0" smtClean="0"/>
              <a:t>!!</a:t>
            </a:r>
            <a:r>
              <a:rPr lang="zh-TW" altLang="en-US" dirty="0" smtClean="0"/>
              <a:t> 我很常在那用餐</a:t>
            </a:r>
            <a:r>
              <a:rPr lang="en-US" altLang="zh-TW" dirty="0" smtClean="0"/>
              <a:t>!!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你覺得好吃嗎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我覺得很好吃</a:t>
            </a:r>
            <a:r>
              <a:rPr lang="en-US" altLang="zh-TW" dirty="0" smtClean="0"/>
              <a:t>!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B: </a:t>
            </a:r>
            <a:r>
              <a:rPr lang="zh-TW" altLang="en-US" dirty="0" smtClean="0"/>
              <a:t>那你覺得價格實惠嗎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A: </a:t>
            </a:r>
            <a:r>
              <a:rPr lang="zh-TW" altLang="en-US" dirty="0" smtClean="0"/>
              <a:t>嗯</a:t>
            </a:r>
            <a:r>
              <a:rPr lang="en-US" altLang="zh-TW" dirty="0" smtClean="0"/>
              <a:t>~</a:t>
            </a:r>
            <a:r>
              <a:rPr lang="zh-TW" altLang="en-US" dirty="0" smtClean="0"/>
              <a:t>很實惠阿</a:t>
            </a:r>
            <a:r>
              <a:rPr lang="en-US" altLang="zh-TW" dirty="0" smtClean="0"/>
              <a:t>!!</a:t>
            </a:r>
            <a:r>
              <a:rPr lang="zh-TW" altLang="en-US" dirty="0" smtClean="0"/>
              <a:t> </a:t>
            </a:r>
            <a:endParaRPr lang="de-DE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觀光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err="1" smtClean="0"/>
              <a:t>Ich</a:t>
            </a:r>
            <a:r>
              <a:rPr lang="en-US" altLang="zh-TW" dirty="0" smtClean="0"/>
              <a:t> </a:t>
            </a:r>
            <a:r>
              <a:rPr lang="de-DE" altLang="zh-TW" dirty="0" smtClean="0"/>
              <a:t>möchte hierhin gehen.</a:t>
            </a:r>
          </a:p>
          <a:p>
            <a:r>
              <a:rPr lang="de-DE" altLang="zh-TW" dirty="0" smtClean="0"/>
              <a:t>Wo bin ich jetzt auf der Landkarte? </a:t>
            </a:r>
          </a:p>
          <a:p>
            <a:r>
              <a:rPr lang="de-DE" altLang="zh-TW" dirty="0" smtClean="0"/>
              <a:t>Wo ist die Tourist Information ?</a:t>
            </a:r>
          </a:p>
          <a:p>
            <a:r>
              <a:rPr lang="de-DE" altLang="zh-TW" dirty="0" smtClean="0"/>
              <a:t>Kann ich eine Karte fur heute kaufen?</a:t>
            </a:r>
          </a:p>
          <a:p>
            <a:r>
              <a:rPr lang="de-DE" altLang="zh-TW" dirty="0" smtClean="0"/>
              <a:t>Ich möchte an der Tour teilnehmen</a:t>
            </a:r>
          </a:p>
          <a:p>
            <a:r>
              <a:rPr lang="de-DE" altLang="zh-TW" dirty="0" smtClean="0"/>
              <a:t>Kann ich fotografieren?</a:t>
            </a:r>
          </a:p>
          <a:p>
            <a:r>
              <a:rPr lang="de-DE" altLang="zh-TW" dirty="0" smtClean="0"/>
              <a:t>Wo kann ich Fahrrad mieten? </a:t>
            </a:r>
            <a:endParaRPr lang="en-US" altLang="zh-TW" dirty="0" smtClean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我想要到這個地方</a:t>
            </a:r>
            <a:endParaRPr lang="en-US" altLang="zh-TW" dirty="0" smtClean="0"/>
          </a:p>
          <a:p>
            <a:r>
              <a:rPr lang="zh-TW" altLang="en-US" dirty="0" smtClean="0"/>
              <a:t>這是</a:t>
            </a:r>
            <a:r>
              <a:rPr lang="zh-TW" altLang="en-US" dirty="0" smtClean="0"/>
              <a:t>地圖上的哪裡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請問旅遊中心在哪裡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可以買張今天的票嗎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我想要參加旅行團</a:t>
            </a:r>
            <a:endParaRPr lang="en-US" altLang="zh-TW" dirty="0" smtClean="0"/>
          </a:p>
          <a:p>
            <a:r>
              <a:rPr lang="zh-TW" altLang="en-US" dirty="0" smtClean="0"/>
              <a:t>我可以拍照嗎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可以在哪裡租到腳踏車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0" name="直線接點 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住宿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 smtClean="0"/>
              <a:t>Haben Sie ein Zimmer frei?</a:t>
            </a:r>
          </a:p>
          <a:p>
            <a:r>
              <a:rPr lang="de-DE" altLang="zh-TW" dirty="0" smtClean="0"/>
              <a:t>Ich </a:t>
            </a:r>
            <a:r>
              <a:rPr lang="de-DE" altLang="zh-TW" dirty="0" smtClean="0"/>
              <a:t>möchte ein Zimmer fur heute Abend reservieren.</a:t>
            </a:r>
          </a:p>
          <a:p>
            <a:r>
              <a:rPr lang="de-DE" altLang="zh-TW" dirty="0" smtClean="0"/>
              <a:t>Wie viel kostet ein Zimmer fur eine Nacht?</a:t>
            </a:r>
          </a:p>
          <a:p>
            <a:r>
              <a:rPr lang="de-DE" altLang="zh-TW" dirty="0" smtClean="0"/>
              <a:t>Wann beginnt der Check-in?</a:t>
            </a:r>
          </a:p>
          <a:p>
            <a:r>
              <a:rPr lang="de-DE" altLang="zh-TW" dirty="0" smtClean="0"/>
              <a:t>Ich habe ein Zimmer reserviert.</a:t>
            </a:r>
          </a:p>
          <a:p>
            <a:r>
              <a:rPr lang="de-DE" altLang="zh-TW" dirty="0" smtClean="0"/>
              <a:t>Ich möchte auschecken, bitte? </a:t>
            </a:r>
          </a:p>
          <a:p>
            <a:r>
              <a:rPr lang="de-DE" altLang="zh-TW" dirty="0" smtClean="0"/>
              <a:t>Ich habe per Internet reserviert.</a:t>
            </a:r>
          </a:p>
          <a:p>
            <a:r>
              <a:rPr lang="de-DE" altLang="zh-TW" dirty="0" smtClean="0"/>
              <a:t>Gibt es Internetverbindung im Zimmer?</a:t>
            </a:r>
            <a:endParaRPr lang="de-DE" altLang="zh-TW" dirty="0" smtClean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請問還有空房嗎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想要預約今天晚上的房間</a:t>
            </a:r>
            <a:endParaRPr lang="en-US" altLang="zh-TW" dirty="0" smtClean="0"/>
          </a:p>
          <a:p>
            <a:r>
              <a:rPr lang="zh-TW" altLang="en-US" dirty="0" smtClean="0"/>
              <a:t>住一晚要多少錢呢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報到的時間是甚麼時候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有預約</a:t>
            </a:r>
            <a:endParaRPr lang="en-US" altLang="zh-TW" dirty="0" smtClean="0"/>
          </a:p>
          <a:p>
            <a:r>
              <a:rPr lang="zh-TW" altLang="en-US" dirty="0" smtClean="0"/>
              <a:t>麻煩你幫我退房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有用網路預約</a:t>
            </a:r>
            <a:endParaRPr lang="en-US" altLang="zh-TW" dirty="0" smtClean="0"/>
          </a:p>
          <a:p>
            <a:r>
              <a:rPr lang="zh-TW" altLang="en-US" dirty="0" smtClean="0"/>
              <a:t>房間可以連上網嗎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2413000" y="5688013"/>
            <a:ext cx="90011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spc="600" dirty="0">
                <a:solidFill>
                  <a:schemeClr val="bg1">
                    <a:lumMod val="95000"/>
                  </a:schemeClr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01</a:t>
            </a:r>
            <a:endParaRPr lang="zh-CN" altLang="en-US" sz="3200" b="1" spc="600" dirty="0">
              <a:solidFill>
                <a:schemeClr val="bg1">
                  <a:lumMod val="95000"/>
                </a:schemeClr>
              </a:solidFill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grpSp>
        <p:nvGrpSpPr>
          <p:cNvPr id="9219" name="组合 6"/>
          <p:cNvGrpSpPr>
            <a:grpSpLocks/>
          </p:cNvGrpSpPr>
          <p:nvPr/>
        </p:nvGrpSpPr>
        <p:grpSpPr bwMode="auto">
          <a:xfrm>
            <a:off x="3756025" y="3492500"/>
            <a:ext cx="4489450" cy="900113"/>
            <a:chOff x="5407310" y="3068582"/>
            <a:chExt cx="1618455" cy="556853"/>
          </a:xfrm>
        </p:grpSpPr>
        <p:sp>
          <p:nvSpPr>
            <p:cNvPr id="9228" name="矩形 4"/>
            <p:cNvSpPr>
              <a:spLocks noChangeArrowheads="1"/>
            </p:cNvSpPr>
            <p:nvPr/>
          </p:nvSpPr>
          <p:spPr bwMode="auto">
            <a:xfrm>
              <a:off x="5963403" y="3068582"/>
              <a:ext cx="510312" cy="285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謝謝觀賞</a:t>
              </a:r>
              <a:endParaRPr lang="zh-CN" altLang="en-US" sz="240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407310" y="3317054"/>
              <a:ext cx="1618455" cy="308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spc="300" dirty="0">
                  <a:latin typeface="華康黑體 Std W3" pitchFamily="34" charset="-120"/>
                  <a:ea typeface="華康黑體 Std W3" pitchFamily="34" charset="-120"/>
                </a:rPr>
                <a:t>Hola, Aprendamos Espanol juntos </a:t>
              </a:r>
              <a:endParaRPr lang="zh-CN" altLang="en-US" sz="14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</p:grpSp>
      <p:sp>
        <p:nvSpPr>
          <p:cNvPr id="9220" name="文字方塊 44"/>
          <p:cNvSpPr txBox="1">
            <a:spLocks noChangeArrowheads="1"/>
          </p:cNvSpPr>
          <p:nvPr/>
        </p:nvSpPr>
        <p:spPr bwMode="auto">
          <a:xfrm>
            <a:off x="3576638" y="1989138"/>
            <a:ext cx="5038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8000" dirty="0" smtClean="0">
                <a:solidFill>
                  <a:srgbClr val="000000"/>
                </a:solidFill>
                <a:latin typeface="華康細黑體(P)" pitchFamily="2" charset="-120"/>
                <a:ea typeface="華康儷中宋" pitchFamily="1" charset="-120"/>
              </a:rPr>
              <a:t>德文</a:t>
            </a:r>
            <a:endParaRPr lang="zh-TW" altLang="en-US" sz="8000" dirty="0">
              <a:solidFill>
                <a:srgbClr val="000000"/>
              </a:solidFill>
              <a:latin typeface="華康細黑體(P)" pitchFamily="2" charset="-120"/>
              <a:ea typeface="華康儷中宋" pitchFamily="1" charset="-120"/>
            </a:endParaRPr>
          </a:p>
        </p:txBody>
      </p:sp>
      <p:cxnSp>
        <p:nvCxnSpPr>
          <p:cNvPr id="46" name="直線接點 45"/>
          <p:cNvCxnSpPr/>
          <p:nvPr/>
        </p:nvCxnSpPr>
        <p:spPr bwMode="auto">
          <a:xfrm>
            <a:off x="2855913" y="3313113"/>
            <a:ext cx="648017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 bwMode="auto">
          <a:xfrm>
            <a:off x="3576638" y="3313113"/>
            <a:ext cx="5038725" cy="1793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5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17" name="直線接點 16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Apfel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（蘋果）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Die Autobahn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（高速公路）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Das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ist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ein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Apfel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.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這是一顆蘋果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Du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kannst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nicht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langsam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auf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der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Autobahn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fahren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在高速公路上不能開太慢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A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a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【a】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Die Bücher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（書籍）</a:t>
            </a:r>
            <a:endParaRPr lang="en-US" altLang="zh-TW" sz="32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Besuchen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 （拜訪）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Ich lese gerne Bücher.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我很喜歡看書</a:t>
            </a:r>
            <a:endParaRPr lang="de-DE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Wir haben unsere Oma besucht.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我們去拜訪了奶奶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endParaRPr lang="en-US" altLang="zh-TW" sz="36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b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【be】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236663" y="1268413"/>
            <a:ext cx="3419475" cy="3421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1236525" y="1518762"/>
            <a:ext cx="34194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0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</a:t>
            </a:r>
            <a:endParaRPr lang="zh-TW" altLang="en-US" sz="2000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4656138" y="1089025"/>
            <a:ext cx="5399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單字│句子</a:t>
            </a:r>
          </a:p>
        </p:txBody>
      </p:sp>
      <p:sp>
        <p:nvSpPr>
          <p:cNvPr id="16" name="矩形 15"/>
          <p:cNvSpPr/>
          <p:nvPr/>
        </p:nvSpPr>
        <p:spPr>
          <a:xfrm>
            <a:off x="5375275" y="2168525"/>
            <a:ext cx="5761038" cy="46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5375275" y="2349500"/>
            <a:ext cx="63007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China</a:t>
            </a:r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（中國）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/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China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ist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ein</a:t>
            </a:r>
            <a:r>
              <a:rPr lang="en-US" altLang="zh-TW" sz="3200" dirty="0" smtClean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TW" sz="3200" dirty="0" err="1" smtClean="0">
                <a:latin typeface="華康黑體 Std W3" pitchFamily="34" charset="-120"/>
                <a:ea typeface="華康黑體 Std W3" pitchFamily="34" charset="-120"/>
              </a:rPr>
              <a:t>sch</a:t>
            </a:r>
            <a:r>
              <a:rPr lang="de-DE" altLang="zh-TW" sz="3200" dirty="0" smtClean="0">
                <a:latin typeface="華康黑體 Std W3" pitchFamily="34" charset="-120"/>
                <a:ea typeface="華康黑體 Std W3" pitchFamily="34" charset="-120"/>
              </a:rPr>
              <a:t>önes Land.</a:t>
            </a:r>
          </a:p>
          <a:p>
            <a:pPr marL="742950" indent="-742950"/>
            <a:r>
              <a:rPr lang="zh-TW" altLang="en-US" sz="3200" dirty="0" smtClean="0">
                <a:latin typeface="華康黑體 Std W3" pitchFamily="34" charset="-120"/>
                <a:ea typeface="華康黑體 Std W3" pitchFamily="34" charset="-120"/>
              </a:rPr>
              <a:t>中國是一個風景優美的國家</a:t>
            </a:r>
            <a:endParaRPr lang="en-US" altLang="zh-TW" sz="3200" dirty="0" smtClean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  <a:p>
            <a:pPr marL="742950" indent="-742950">
              <a:buFontTx/>
              <a:buAutoNum type="arabicPeriod"/>
            </a:pPr>
            <a:endParaRPr lang="en-US" altLang="zh-TW" sz="3600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5768975"/>
            <a:ext cx="12192000" cy="198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92138" y="5778500"/>
            <a:ext cx="13500101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202" name="矩形 3"/>
          <p:cNvSpPr>
            <a:spLocks noChangeArrowheads="1"/>
          </p:cNvSpPr>
          <p:nvPr/>
        </p:nvSpPr>
        <p:spPr bwMode="auto">
          <a:xfrm>
            <a:off x="1236663" y="5948363"/>
            <a:ext cx="10260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C </a:t>
            </a:r>
            <a:r>
              <a:rPr lang="zh-TW" altLang="en-US" sz="3600" dirty="0">
                <a:latin typeface="華康黑體 Std W7" pitchFamily="34" charset="-120"/>
                <a:ea typeface="華康黑體 Std W7" pitchFamily="34" charset="-120"/>
              </a:rPr>
              <a:t>大寫   </a:t>
            </a:r>
            <a:r>
              <a:rPr lang="en-US" altLang="zh-TW" sz="3600" dirty="0" smtClean="0"/>
              <a:t>c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3600" dirty="0" smtClean="0">
                <a:latin typeface="華康黑體 Std W7" pitchFamily="34" charset="-120"/>
                <a:ea typeface="華康黑體 Std W7" pitchFamily="34" charset="-120"/>
              </a:rPr>
              <a:t>小寫 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【</a:t>
            </a:r>
            <a:r>
              <a:rPr lang="en-US" altLang="zh-TW" sz="3600" dirty="0" err="1" smtClean="0">
                <a:latin typeface="華康黑體 Std W7" pitchFamily="34" charset="-120"/>
                <a:ea typeface="華康黑體 Std W7" pitchFamily="34" charset="-120"/>
              </a:rPr>
              <a:t>tse</a:t>
            </a:r>
            <a:r>
              <a:rPr lang="en-US" altLang="zh-TW" sz="3600" dirty="0" smtClean="0">
                <a:latin typeface="華康黑體 Std W7" pitchFamily="34" charset="-120"/>
                <a:ea typeface="華康黑體 Std W7" pitchFamily="34" charset="-120"/>
              </a:rPr>
              <a:t>】</a:t>
            </a:r>
            <a:endParaRPr lang="zh-TW" altLang="en-US" sz="3600" dirty="0">
              <a:latin typeface="華康黑體 Std W7" pitchFamily="34" charset="-120"/>
              <a:ea typeface="華康黑體 Std W7" pitchFamily="34" charset="-120"/>
            </a:endParaRPr>
          </a:p>
        </p:txBody>
      </p:sp>
      <p:grpSp>
        <p:nvGrpSpPr>
          <p:cNvPr id="2" name="群組 14"/>
          <p:cNvGrpSpPr/>
          <p:nvPr/>
        </p:nvGrpSpPr>
        <p:grpSpPr>
          <a:xfrm>
            <a:off x="-744538" y="188913"/>
            <a:ext cx="13500101" cy="471487"/>
            <a:chOff x="-744538" y="188913"/>
            <a:chExt cx="13500101" cy="471487"/>
          </a:xfrm>
        </p:grpSpPr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920750" y="188913"/>
              <a:ext cx="31559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</a:t>
              </a:r>
              <a:r>
                <a:rPr lang="zh-TW" altLang="en-US" sz="1600" b="1" dirty="0" smtClean="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學德文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756025" y="255588"/>
              <a:ext cx="7694613" cy="2460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testtesttesttesttesttest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0" name="直線接點 19"/>
            <p:cNvCxnSpPr/>
            <p:nvPr/>
          </p:nvCxnSpPr>
          <p:spPr bwMode="auto">
            <a:xfrm>
              <a:off x="-744538" y="614363"/>
              <a:ext cx="1350010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515938" y="614363"/>
              <a:ext cx="358775" cy="460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16527</TotalTime>
  <Words>3173</Words>
  <Application>Microsoft Office PowerPoint</Application>
  <PresentationFormat>自訂</PresentationFormat>
  <Paragraphs>705</Paragraphs>
  <Slides>65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65</vt:i4>
      </vt:variant>
    </vt:vector>
  </HeadingPairs>
  <TitlesOfParts>
    <vt:vector size="66" baseType="lpstr">
      <vt:lpstr>Office 主题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Greetings </vt:lpstr>
      <vt:lpstr>Self-Introduction </vt:lpstr>
      <vt:lpstr>範例對話</vt:lpstr>
      <vt:lpstr>您從哪裡來</vt:lpstr>
      <vt:lpstr>範例對話</vt:lpstr>
      <vt:lpstr>Job </vt:lpstr>
      <vt:lpstr>範例對話</vt:lpstr>
      <vt:lpstr>投影片 45</vt:lpstr>
      <vt:lpstr>季節</vt:lpstr>
      <vt:lpstr>星期</vt:lpstr>
      <vt:lpstr>時間</vt:lpstr>
      <vt:lpstr>家庭</vt:lpstr>
      <vt:lpstr>天氣</vt:lpstr>
      <vt:lpstr>日常生活用品</vt:lpstr>
      <vt:lpstr>常用字彙</vt:lpstr>
      <vt:lpstr>投影片 53</vt:lpstr>
      <vt:lpstr>關於天氣</vt:lpstr>
      <vt:lpstr>翻譯</vt:lpstr>
      <vt:lpstr>介紹家人</vt:lpstr>
      <vt:lpstr>翻譯</vt:lpstr>
      <vt:lpstr>購物</vt:lpstr>
      <vt:lpstr>購物</vt:lpstr>
      <vt:lpstr>翻譯</vt:lpstr>
      <vt:lpstr>吃飯</vt:lpstr>
      <vt:lpstr>翻譯</vt:lpstr>
      <vt:lpstr>觀光</vt:lpstr>
      <vt:lpstr>住宿</vt:lpstr>
      <vt:lpstr>投影片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user</cp:lastModifiedBy>
  <cp:revision>253</cp:revision>
  <dcterms:created xsi:type="dcterms:W3CDTF">2016-05-20T08:26:40Z</dcterms:created>
  <dcterms:modified xsi:type="dcterms:W3CDTF">2016-08-18T08:21:40Z</dcterms:modified>
</cp:coreProperties>
</file>