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6" r:id="rId3"/>
    <p:sldId id="262" r:id="rId4"/>
    <p:sldId id="266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facebook.com/clairecountry?hc_location=timelin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63688" y="1628800"/>
            <a:ext cx="1512168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1520" y="260648"/>
            <a:ext cx="1512168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51520" y="188640"/>
            <a:ext cx="55707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打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工</a:t>
            </a:r>
            <a:endParaRPr lang="en-US" altLang="zh-TW" sz="9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度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9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假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韓國語</a:t>
            </a:r>
            <a:endParaRPr lang="en-US" altLang="zh-TW" sz="9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8" name="Picture 4" descr="http://chinese.visitkoreayear.com/_upload/contents_files/kal_1(1).jpg"/>
          <p:cNvPicPr>
            <a:picLocks noChangeAspect="1" noChangeArrowheads="1"/>
          </p:cNvPicPr>
          <p:nvPr/>
        </p:nvPicPr>
        <p:blipFill>
          <a:blip r:embed="rId2" cstate="print"/>
          <a:srcRect t="24160"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3347864" y="1692097"/>
            <a:ext cx="4464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第十回：辭職</a:t>
            </a:r>
          </a:p>
          <a:p>
            <a:endParaRPr lang="zh-TW" altLang="en-US" sz="3200" b="1" dirty="0" smtClean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619672" y="1052736"/>
            <a:ext cx="6120680" cy="1512168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3897640" y="12573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민호</a:t>
            </a:r>
          </a:p>
        </p:txBody>
      </p:sp>
      <p:sp>
        <p:nvSpPr>
          <p:cNvPr id="38" name="矩形 37"/>
          <p:cNvSpPr/>
          <p:nvPr/>
        </p:nvSpPr>
        <p:spPr>
          <a:xfrm>
            <a:off x="2051720" y="1196752"/>
            <a:ext cx="475252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사장님</a:t>
            </a:r>
            <a:r>
              <a:rPr lang="en-US" altLang="ko-KR" dirty="0" smtClean="0"/>
              <a:t>~ </a:t>
            </a:r>
            <a:r>
              <a:rPr lang="ko-KR" altLang="en-US" dirty="0" smtClean="0"/>
              <a:t>최송한테 저 다다음주에 일 그만 두려고 해요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社長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很抱歉但是我打算做到下下週就要辭職了。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1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2267744" y="2780928"/>
            <a:ext cx="5040556" cy="1008112"/>
          </a:xfrm>
          <a:prstGeom prst="rect">
            <a:avLst/>
          </a:prstGeom>
          <a:noFill/>
        </p:spPr>
      </p:pic>
      <p:sp>
        <p:nvSpPr>
          <p:cNvPr id="43" name="矩形 42"/>
          <p:cNvSpPr/>
          <p:nvPr/>
        </p:nvSpPr>
        <p:spPr>
          <a:xfrm>
            <a:off x="2627784" y="2996952"/>
            <a:ext cx="424847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잘 하고 있는데 갑자기 왜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做得好好的為什麼突然要辭職？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9" name="群組 48"/>
          <p:cNvGrpSpPr/>
          <p:nvPr/>
        </p:nvGrpSpPr>
        <p:grpSpPr>
          <a:xfrm>
            <a:off x="1547664" y="3789041"/>
            <a:ext cx="7596336" cy="2304256"/>
            <a:chOff x="1475656" y="3368852"/>
            <a:chExt cx="5849971" cy="996252"/>
          </a:xfrm>
        </p:grpSpPr>
        <p:pic>
          <p:nvPicPr>
            <p:cNvPr id="46" name="Picture 10" descr="http://api.ning.com/files/6aOMGtxdGe6dXwEboi74J72ofYfppISNT8TaIiSsm0pgfKqkXrm7V3nyInD5sLarmfFV*OvfcaLLbPnXZZ5Vj9KP0vuSktYA/01.jpg?width=750"/>
            <p:cNvPicPr>
              <a:picLocks noChangeAspect="1" noChangeArrowheads="1"/>
            </p:cNvPicPr>
            <p:nvPr/>
          </p:nvPicPr>
          <p:blipFill>
            <a:blip r:embed="rId2" cstate="print"/>
            <a:srcRect l="16128" t="64353" b="24744"/>
            <a:stretch>
              <a:fillRect/>
            </a:stretch>
          </p:blipFill>
          <p:spPr bwMode="auto">
            <a:xfrm>
              <a:off x="1475656" y="3368852"/>
              <a:ext cx="5849971" cy="996252"/>
            </a:xfrm>
            <a:prstGeom prst="rect">
              <a:avLst/>
            </a:prstGeom>
            <a:noFill/>
          </p:spPr>
        </p:pic>
        <p:sp>
          <p:nvSpPr>
            <p:cNvPr id="48" name="矩形 47"/>
            <p:cNvSpPr/>
            <p:nvPr/>
          </p:nvSpPr>
          <p:spPr>
            <a:xfrm>
              <a:off x="1907704" y="3501008"/>
              <a:ext cx="4824536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endParaRPr lang="en-US" altLang="ko-KR" dirty="0" smtClean="0"/>
            </a:p>
            <a:p>
              <a:endParaRPr lang="ko-KR" altLang="en-US" dirty="0"/>
            </a:p>
          </p:txBody>
        </p:sp>
      </p:grpSp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051720" y="4077072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여기서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개월이나 일 했으니까 이제 다른 도시를 가보거나 다른 일 해보려고요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돈도 벌고 이거저거 경력도 많이 쌓이려고 왔으니까 이제 떠나야겠어요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在這裡已經工作了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個月，現在想去其他都市看看或是做做看其他工作，當初就是為了賺錢跟各種經驗而來的，所以現在該離開了。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3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3" cstate="print"/>
          <a:srcRect r="40938"/>
          <a:stretch>
            <a:fillRect/>
          </a:stretch>
        </p:blipFill>
        <p:spPr bwMode="auto">
          <a:xfrm>
            <a:off x="323528" y="1196752"/>
            <a:ext cx="1224136" cy="1165860"/>
          </a:xfrm>
          <a:prstGeom prst="rect">
            <a:avLst/>
          </a:prstGeom>
          <a:noFill/>
        </p:spPr>
      </p:pic>
      <p:pic>
        <p:nvPicPr>
          <p:cNvPr id="34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4" cstate="print"/>
          <a:srcRect l="20358" t="4651" b="30233"/>
          <a:stretch>
            <a:fillRect/>
          </a:stretch>
        </p:blipFill>
        <p:spPr bwMode="auto">
          <a:xfrm>
            <a:off x="7380312" y="2420888"/>
            <a:ext cx="1440160" cy="1375622"/>
          </a:xfrm>
          <a:prstGeom prst="rect">
            <a:avLst/>
          </a:prstGeom>
          <a:noFill/>
        </p:spPr>
      </p:pic>
      <p:pic>
        <p:nvPicPr>
          <p:cNvPr id="35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3" cstate="print"/>
          <a:srcRect r="40938"/>
          <a:stretch>
            <a:fillRect/>
          </a:stretch>
        </p:blipFill>
        <p:spPr bwMode="auto">
          <a:xfrm>
            <a:off x="395536" y="4293096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901" b="24744"/>
          <a:stretch>
            <a:fillRect/>
          </a:stretch>
        </p:blipFill>
        <p:spPr bwMode="auto">
          <a:xfrm>
            <a:off x="1475656" y="836712"/>
            <a:ext cx="7668344" cy="1512168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3897640" y="12573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의신</a:t>
            </a:r>
            <a:endParaRPr lang="zh-TW" altLang="en-US" sz="2400" b="1" dirty="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23728" y="980728"/>
            <a:ext cx="6768752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하긴</a:t>
            </a:r>
            <a:r>
              <a:rPr lang="en-US" altLang="ko-KR" dirty="0" smtClean="0"/>
              <a:t>,</a:t>
            </a:r>
            <a:r>
              <a:rPr lang="ko-KR" altLang="en-US" dirty="0" smtClean="0"/>
              <a:t>젊을 때 여러가지 경험을 쌓아야지</a:t>
            </a:r>
            <a:r>
              <a:rPr lang="en-US" altLang="ko-KR" dirty="0" smtClean="0"/>
              <a:t>.</a:t>
            </a:r>
            <a:r>
              <a:rPr lang="ko-KR" altLang="en-US" dirty="0" smtClean="0"/>
              <a:t>그래</a:t>
            </a:r>
            <a:r>
              <a:rPr lang="en-US" altLang="ko-KR" dirty="0" smtClean="0"/>
              <a:t>~</a:t>
            </a:r>
            <a:r>
              <a:rPr lang="ko-KR" altLang="en-US" dirty="0" smtClean="0"/>
              <a:t>알겠다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동안 고생했어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也是，年輕時就是要累積各種經驗，好吧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我知道了。這段期間辛苦你了。</a:t>
            </a:r>
          </a:p>
        </p:txBody>
      </p:sp>
      <p:pic>
        <p:nvPicPr>
          <p:cNvPr id="41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179512" y="2276872"/>
            <a:ext cx="7438735" cy="2304256"/>
          </a:xfrm>
          <a:prstGeom prst="rect">
            <a:avLst/>
          </a:prstGeom>
          <a:noFill/>
        </p:spPr>
      </p:pic>
      <p:sp>
        <p:nvSpPr>
          <p:cNvPr id="43" name="矩形 42"/>
          <p:cNvSpPr/>
          <p:nvPr/>
        </p:nvSpPr>
        <p:spPr>
          <a:xfrm>
            <a:off x="467544" y="2610778"/>
            <a:ext cx="6624736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아니예요</a:t>
            </a:r>
            <a:r>
              <a:rPr lang="en-US" altLang="ko-KR" dirty="0" smtClean="0"/>
              <a:t>.</a:t>
            </a:r>
            <a:r>
              <a:rPr lang="ko-KR" altLang="en-US" dirty="0" smtClean="0"/>
              <a:t>저야 감사해요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사장님도 다른 선배들도 친절하고 잘해주셨는데 솔직히 여기서 일 하는 것도 익숙해졌어요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근데 외국에 온 목표는 잊어버리면 안 될 것 같아서</a:t>
            </a:r>
            <a:r>
              <a:rPr lang="en-US" altLang="ko-KR" dirty="0" smtClean="0"/>
              <a:t>.. </a:t>
            </a:r>
            <a:r>
              <a:rPr lang="ko-KR" altLang="en-US" dirty="0" smtClean="0"/>
              <a:t>정말 죄송합니다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不會，我才要感謝，社長跟其他前輩都很親切也對我很好，其實我在這裡工作也已經習慣了，但是總覺得不能忘記來到國外的目標，真的很抱歉。</a:t>
            </a:r>
          </a:p>
        </p:txBody>
      </p:sp>
      <p:grpSp>
        <p:nvGrpSpPr>
          <p:cNvPr id="2" name="群組 48"/>
          <p:cNvGrpSpPr/>
          <p:nvPr/>
        </p:nvGrpSpPr>
        <p:grpSpPr>
          <a:xfrm>
            <a:off x="1403648" y="4581128"/>
            <a:ext cx="7560840" cy="1584177"/>
            <a:chOff x="1475656" y="3398997"/>
            <a:chExt cx="5451909" cy="966107"/>
          </a:xfrm>
        </p:grpSpPr>
        <p:pic>
          <p:nvPicPr>
            <p:cNvPr id="46" name="Picture 10" descr="http://api.ning.com/files/6aOMGtxdGe6dXwEboi74J72ofYfppISNT8TaIiSsm0pgfKqkXrm7V3nyInD5sLarmfFV*OvfcaLLbPnXZZ5Vj9KP0vuSktYA/01.jpg?width=750"/>
            <p:cNvPicPr>
              <a:picLocks noChangeAspect="1" noChangeArrowheads="1"/>
            </p:cNvPicPr>
            <p:nvPr/>
          </p:nvPicPr>
          <p:blipFill>
            <a:blip r:embed="rId2" cstate="print"/>
            <a:srcRect l="16128" t="64807" r="6627" b="24744"/>
            <a:stretch>
              <a:fillRect/>
            </a:stretch>
          </p:blipFill>
          <p:spPr bwMode="auto">
            <a:xfrm>
              <a:off x="1475656" y="3398997"/>
              <a:ext cx="5451909" cy="966107"/>
            </a:xfrm>
            <a:prstGeom prst="rect">
              <a:avLst/>
            </a:prstGeom>
            <a:noFill/>
          </p:spPr>
        </p:pic>
        <p:sp>
          <p:nvSpPr>
            <p:cNvPr id="48" name="矩形 47"/>
            <p:cNvSpPr/>
            <p:nvPr/>
          </p:nvSpPr>
          <p:spPr>
            <a:xfrm>
              <a:off x="1907704" y="3501008"/>
              <a:ext cx="4824536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endParaRPr lang="en-US" altLang="ko-KR" dirty="0" smtClean="0"/>
            </a:p>
            <a:p>
              <a:endParaRPr lang="ko-KR" altLang="en-US" dirty="0"/>
            </a:p>
          </p:txBody>
        </p:sp>
      </p:grpSp>
      <p:sp>
        <p:nvSpPr>
          <p:cNvPr id="47" name="矩形 46"/>
          <p:cNvSpPr/>
          <p:nvPr/>
        </p:nvSpPr>
        <p:spPr>
          <a:xfrm>
            <a:off x="1979712" y="472514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/>
              <a:t>아냐</a:t>
            </a:r>
            <a:r>
              <a:rPr lang="en-US" altLang="ko-KR" dirty="0" smtClean="0"/>
              <a:t>~</a:t>
            </a:r>
            <a:r>
              <a:rPr lang="ko-KR" altLang="en-US" dirty="0" smtClean="0"/>
              <a:t>네 생각이 옳다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나머지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주는 열심히 하고 기회가 되면 다시 놀러와도 좋아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別抱歉，你的想法是對的。剩下的兩週就努力工作，有機會的話來玩也好。</a:t>
            </a:r>
          </a:p>
        </p:txBody>
      </p:sp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pic>
        <p:nvPicPr>
          <p:cNvPr id="34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3" cstate="print"/>
          <a:srcRect r="40938"/>
          <a:stretch>
            <a:fillRect/>
          </a:stretch>
        </p:blipFill>
        <p:spPr bwMode="auto">
          <a:xfrm>
            <a:off x="7524328" y="3068960"/>
            <a:ext cx="1224136" cy="1165860"/>
          </a:xfrm>
          <a:prstGeom prst="rect">
            <a:avLst/>
          </a:prstGeom>
          <a:noFill/>
        </p:spPr>
      </p:pic>
      <p:pic>
        <p:nvPicPr>
          <p:cNvPr id="35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4" cstate="print"/>
          <a:srcRect l="20358" t="4651" b="30233"/>
          <a:stretch>
            <a:fillRect/>
          </a:stretch>
        </p:blipFill>
        <p:spPr bwMode="auto">
          <a:xfrm>
            <a:off x="35496" y="4581128"/>
            <a:ext cx="1440160" cy="1375622"/>
          </a:xfrm>
          <a:prstGeom prst="rect">
            <a:avLst/>
          </a:prstGeom>
          <a:noFill/>
        </p:spPr>
      </p:pic>
      <p:pic>
        <p:nvPicPr>
          <p:cNvPr id="37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4" cstate="print"/>
          <a:srcRect l="20358" t="4651" b="30233"/>
          <a:stretch>
            <a:fillRect/>
          </a:stretch>
        </p:blipFill>
        <p:spPr bwMode="auto">
          <a:xfrm>
            <a:off x="35496" y="836712"/>
            <a:ext cx="1440160" cy="1375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547664" y="1124744"/>
            <a:ext cx="3960440" cy="1080120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3897640" y="12573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민호</a:t>
            </a:r>
          </a:p>
        </p:txBody>
      </p:sp>
      <p:sp>
        <p:nvSpPr>
          <p:cNvPr id="38" name="矩形 37"/>
          <p:cNvSpPr/>
          <p:nvPr/>
        </p:nvSpPr>
        <p:spPr>
          <a:xfrm>
            <a:off x="1835696" y="1340768"/>
            <a:ext cx="324036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동안 감사합니다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好的，這期間非常謝謝。</a:t>
            </a:r>
          </a:p>
        </p:txBody>
      </p:sp>
      <p:pic>
        <p:nvPicPr>
          <p:cNvPr id="41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539552" y="2204864"/>
            <a:ext cx="7056780" cy="1656184"/>
          </a:xfrm>
          <a:prstGeom prst="rect">
            <a:avLst/>
          </a:prstGeom>
          <a:noFill/>
        </p:spPr>
      </p:pic>
      <p:grpSp>
        <p:nvGrpSpPr>
          <p:cNvPr id="2" name="群組 48"/>
          <p:cNvGrpSpPr/>
          <p:nvPr/>
        </p:nvGrpSpPr>
        <p:grpSpPr>
          <a:xfrm>
            <a:off x="1475656" y="3789040"/>
            <a:ext cx="7668344" cy="1224136"/>
            <a:chOff x="1475656" y="3368852"/>
            <a:chExt cx="5428351" cy="996252"/>
          </a:xfrm>
        </p:grpSpPr>
        <p:pic>
          <p:nvPicPr>
            <p:cNvPr id="46" name="Picture 10" descr="http://api.ning.com/files/6aOMGtxdGe6dXwEboi74J72ofYfppISNT8TaIiSsm0pgfKqkXrm7V3nyInD5sLarmfFV*OvfcaLLbPnXZZ5Vj9KP0vuSktYA/01.jpg?width=750"/>
            <p:cNvPicPr>
              <a:picLocks noChangeAspect="1" noChangeArrowheads="1"/>
            </p:cNvPicPr>
            <p:nvPr/>
          </p:nvPicPr>
          <p:blipFill>
            <a:blip r:embed="rId2" cstate="print"/>
            <a:srcRect l="16128" t="64353" r="6045" b="24744"/>
            <a:stretch>
              <a:fillRect/>
            </a:stretch>
          </p:blipFill>
          <p:spPr bwMode="auto">
            <a:xfrm>
              <a:off x="1475656" y="3368852"/>
              <a:ext cx="5428351" cy="996252"/>
            </a:xfrm>
            <a:prstGeom prst="rect">
              <a:avLst/>
            </a:prstGeom>
            <a:noFill/>
          </p:spPr>
        </p:pic>
        <p:sp>
          <p:nvSpPr>
            <p:cNvPr id="48" name="矩形 47"/>
            <p:cNvSpPr/>
            <p:nvPr/>
          </p:nvSpPr>
          <p:spPr>
            <a:xfrm>
              <a:off x="1907704" y="3501008"/>
              <a:ext cx="4824536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endParaRPr lang="en-US" altLang="ko-KR" dirty="0" smtClean="0"/>
            </a:p>
            <a:p>
              <a:endParaRPr lang="ko-KR" altLang="en-US" dirty="0"/>
            </a:p>
          </p:txBody>
        </p:sp>
      </p:grpSp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99592" y="2492896"/>
            <a:ext cx="612068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사람을 구할거니까 지금 하는 일을 인수인계할 수 있게 잘 정리하고 진호한테 줘</a:t>
            </a:r>
            <a:r>
              <a:rPr lang="en-US" altLang="ko-KR" dirty="0" smtClean="0"/>
              <a:t>~ 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會再找人進來，你就把現在做的事整理好交給鎮浩，好讓我們可以交接。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1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3" cstate="print"/>
          <a:srcRect r="40938"/>
          <a:stretch>
            <a:fillRect/>
          </a:stretch>
        </p:blipFill>
        <p:spPr bwMode="auto">
          <a:xfrm>
            <a:off x="323528" y="4005064"/>
            <a:ext cx="1224136" cy="1165860"/>
          </a:xfrm>
          <a:prstGeom prst="rect">
            <a:avLst/>
          </a:prstGeom>
          <a:noFill/>
        </p:spPr>
      </p:pic>
      <p:pic>
        <p:nvPicPr>
          <p:cNvPr id="33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3" cstate="print"/>
          <a:srcRect r="40938"/>
          <a:stretch>
            <a:fillRect/>
          </a:stretch>
        </p:blipFill>
        <p:spPr bwMode="auto">
          <a:xfrm>
            <a:off x="323528" y="1052736"/>
            <a:ext cx="1224136" cy="1165860"/>
          </a:xfrm>
          <a:prstGeom prst="rect">
            <a:avLst/>
          </a:prstGeom>
          <a:noFill/>
        </p:spPr>
      </p:pic>
      <p:pic>
        <p:nvPicPr>
          <p:cNvPr id="34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4" cstate="print"/>
          <a:srcRect l="20358" t="4651" b="30233"/>
          <a:stretch>
            <a:fillRect/>
          </a:stretch>
        </p:blipFill>
        <p:spPr bwMode="auto">
          <a:xfrm>
            <a:off x="7524328" y="2132856"/>
            <a:ext cx="1440160" cy="1375622"/>
          </a:xfrm>
          <a:prstGeom prst="rect">
            <a:avLst/>
          </a:prstGeom>
          <a:noFill/>
        </p:spPr>
      </p:pic>
      <p:sp>
        <p:nvSpPr>
          <p:cNvPr id="43" name="矩形 42"/>
          <p:cNvSpPr/>
          <p:nvPr/>
        </p:nvSpPr>
        <p:spPr>
          <a:xfrm>
            <a:off x="2051720" y="3933056"/>
            <a:ext cx="6696744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잘 하겠습니다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가기 전에 시간이 있으시면 같이 식사해요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好的，會好好整理的。在我離開之前，社長有時間的話一起吃飯吧。</a:t>
            </a:r>
          </a:p>
        </p:txBody>
      </p:sp>
      <p:pic>
        <p:nvPicPr>
          <p:cNvPr id="35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4" cstate="print"/>
          <a:srcRect l="20358" t="4651" b="30233"/>
          <a:stretch>
            <a:fillRect/>
          </a:stretch>
        </p:blipFill>
        <p:spPr bwMode="auto">
          <a:xfrm>
            <a:off x="7703840" y="4965392"/>
            <a:ext cx="1188640" cy="1135373"/>
          </a:xfrm>
          <a:prstGeom prst="rect">
            <a:avLst/>
          </a:prstGeom>
          <a:noFill/>
        </p:spPr>
      </p:pic>
      <p:pic>
        <p:nvPicPr>
          <p:cNvPr id="39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1763687" y="5013174"/>
            <a:ext cx="5664592" cy="1059049"/>
          </a:xfrm>
          <a:prstGeom prst="rect">
            <a:avLst/>
          </a:prstGeom>
          <a:noFill/>
        </p:spPr>
      </p:pic>
      <p:sp>
        <p:nvSpPr>
          <p:cNvPr id="47" name="矩形 46"/>
          <p:cNvSpPr/>
          <p:nvPr/>
        </p:nvSpPr>
        <p:spPr>
          <a:xfrm>
            <a:off x="1979712" y="5229200"/>
            <a:ext cx="496855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그래</a:t>
            </a:r>
            <a:r>
              <a:rPr lang="en-US" altLang="ko-KR" dirty="0" smtClean="0"/>
              <a:t>~</a:t>
            </a:r>
            <a:r>
              <a:rPr lang="ko-KR" altLang="en-US" dirty="0" smtClean="0"/>
              <a:t>우리 동료들 다 같이 송별회를 열어줄게</a:t>
            </a:r>
            <a:r>
              <a:rPr lang="en-US" altLang="ko-KR" dirty="0" smtClean="0"/>
              <a:t>. 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好阿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我們同事員工們會一起為你辦個送別會。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95536" y="3212976"/>
          <a:ext cx="8280921" cy="3112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7245"/>
                <a:gridCol w="1683063"/>
                <a:gridCol w="1771645"/>
                <a:gridCol w="1594484"/>
                <a:gridCol w="1594484"/>
              </a:tblGrid>
              <a:tr h="155606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/>
                        <a:t>젊다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인수인계하다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송별회를 열다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옳다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그만 두다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5606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年輕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交接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舉辦送別會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正確</a:t>
                      </a: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辭職、放棄</a:t>
                      </a:r>
                      <a:endParaRPr lang="ko-KR" altLang="en-US" sz="1800" b="0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95536" y="1772816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dirty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單字</a:t>
            </a:r>
          </a:p>
        </p:txBody>
      </p:sp>
      <p:sp>
        <p:nvSpPr>
          <p:cNvPr id="3074" name="AutoShape 2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6" name="AutoShape 4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8" name="AutoShape 6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80" name="Picture 8" descr="http://www.ihanguoliuxue.com/uploadfile/2014/0529/20140529053642487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327"/>
          <a:stretch>
            <a:fillRect/>
          </a:stretch>
        </p:blipFill>
        <p:spPr bwMode="auto">
          <a:xfrm>
            <a:off x="2849220" y="260648"/>
            <a:ext cx="6294780" cy="280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195736" y="260648"/>
          <a:ext cx="6552728" cy="49398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52728"/>
              </a:tblGrid>
              <a:tr h="21462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kern="1200" dirty="0" smtClean="0"/>
                        <a:t>動詞</a:t>
                      </a:r>
                      <a:r>
                        <a:rPr lang="en-US" altLang="ko-KR" sz="3200" kern="1200" dirty="0" smtClean="0"/>
                        <a:t>+</a:t>
                      </a:r>
                      <a:r>
                        <a:rPr lang="ko-KR" altLang="en-US" sz="3200" kern="1200" dirty="0" smtClean="0"/>
                        <a:t>겠다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kern="1200" dirty="0" smtClean="0"/>
                        <a:t>表現未來的用法或意志</a:t>
                      </a:r>
                    </a:p>
                  </a:txBody>
                  <a:tcPr anchor="ctr"/>
                </a:tc>
              </a:tr>
              <a:tr h="13968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잘 하겠습니다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我會好好做的。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39681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미국에 가겠어요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我會去美國的。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467544" y="188640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文法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195736" y="260648"/>
          <a:ext cx="6552728" cy="52565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52728"/>
              </a:tblGrid>
              <a:tr h="224355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400" kern="1200" dirty="0" smtClean="0"/>
                        <a:t>알았다 與 알겠다 的差別比較</a:t>
                      </a:r>
                      <a:endParaRPr lang="en-US" altLang="ko-KR" sz="2400" kern="1200" dirty="0" smtClean="0"/>
                    </a:p>
                  </a:txBody>
                  <a:tcPr anchor="ctr"/>
                </a:tc>
              </a:tr>
              <a:tr h="3013028">
                <a:tc>
                  <a:txBody>
                    <a:bodyPr/>
                    <a:lstStyle/>
                    <a:p>
                      <a:pPr algn="l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說明：</a:t>
                      </a:r>
                      <a:endParaRPr lang="en-US" altLang="ko-KR" sz="18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這兩種說法都很常聽到，中文都會翻成「知道了、了解了」，但是到底他們的差異在哪裡？</a:t>
                      </a:r>
                      <a:endParaRPr lang="en-US" altLang="ko-KR" sz="18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altLang="zh-TW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알았다字面上來看就是過去型態，也就是說話者在被告知「之前」就已經知道那件事情了。</a:t>
                      </a:r>
                      <a:endParaRPr lang="en-US" altLang="ko-KR" sz="18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altLang="zh-TW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알겠다字面上則是未來型態，也就是表示說話者是被告知「之後」才知道或了解該事。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467544" y="188640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文法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51520" y="4509120"/>
            <a:ext cx="2441694" cy="144655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補充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323528" y="404664"/>
            <a:ext cx="3888432" cy="4050506"/>
          </a:xfrm>
          <a:prstGeom prst="wedgeRoundRectCallout">
            <a:avLst>
              <a:gd name="adj1" fmla="val -34589"/>
              <a:gd name="adj2" fmla="val 4943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目前有些打工渡假的國家會規定只能為同一個雇主工作三或六個月，但是韓國目前沒有特別規定這個部分，大家可能面臨回國的辭職或是轉職時，就可以參考本文章，在韓國最注重的就是說話的禮貌了，當然給老闆的理由也要好好想一想囉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基本上離職前一兩週告知老闆，讓老闆有時間找新人及交接，是所有工作者應有的禮貌，在國外更是關乎國家名聲，及未來同國家的打工渡假者能不能順利找到工作的重要因素。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536" y="594928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更多韓國打工渡假的經驗談，請參考：走走停停才能找到心中的那個終點</a:t>
            </a:r>
            <a:r>
              <a:rPr lang="en-US" altLang="zh-TW" dirty="0" smtClean="0"/>
              <a:t>※</a:t>
            </a:r>
            <a:r>
              <a:rPr lang="zh-TW" altLang="en-US" dirty="0" smtClean="0"/>
              <a:t>顏鈺揪的打工度假史</a:t>
            </a:r>
            <a:r>
              <a:rPr lang="en-US" altLang="zh-TW" dirty="0" smtClean="0">
                <a:hlinkClick r:id="rId2"/>
              </a:rPr>
              <a:t>http://www.facebook.com/clairecountry?hc_location=timeline</a:t>
            </a:r>
            <a:endParaRPr lang="en-US" altLang="zh-TW" dirty="0"/>
          </a:p>
        </p:txBody>
      </p:sp>
      <p:pic>
        <p:nvPicPr>
          <p:cNvPr id="1026" name="Picture 2" descr="http://api.ning.com/files/0bfNFAOzL1Tc-YSRD29pBJ7IDQjnKx01759Od44pU3MYU2UGhlHGY2Z7JpuS3xlXcOGB1QkC3idpwwApypVAiQocsnk7ANvx/140301_01.jpg?width=7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916832"/>
            <a:ext cx="4900899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330</Words>
  <Application>Microsoft Office PowerPoint</Application>
  <PresentationFormat>如螢幕大小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美食韓國語</dc:title>
  <dc:creator>user</dc:creator>
  <cp:lastModifiedBy>user</cp:lastModifiedBy>
  <cp:revision>23</cp:revision>
  <dcterms:created xsi:type="dcterms:W3CDTF">2014-12-25T06:00:44Z</dcterms:created>
  <dcterms:modified xsi:type="dcterms:W3CDTF">2014-12-30T05:49:28Z</dcterms:modified>
</cp:coreProperties>
</file>