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56" r:id="rId3"/>
    <p:sldId id="268" r:id="rId4"/>
    <p:sldId id="267" r:id="rId5"/>
    <p:sldId id="259" r:id="rId6"/>
    <p:sldId id="260" r:id="rId7"/>
    <p:sldId id="264" r:id="rId8"/>
    <p:sldId id="265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763688" y="1628800"/>
            <a:ext cx="1512168" cy="13681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51520" y="260648"/>
            <a:ext cx="1512168" cy="13681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51520" y="188640"/>
            <a:ext cx="557075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打</a:t>
            </a:r>
            <a:r>
              <a:rPr lang="zh-TW" altLang="en-US" sz="96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9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工</a:t>
            </a:r>
            <a:endParaRPr lang="en-US" altLang="zh-TW" sz="96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9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度</a:t>
            </a:r>
            <a:r>
              <a:rPr lang="zh-TW" altLang="en-US" sz="96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9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假</a:t>
            </a:r>
            <a:r>
              <a:rPr lang="zh-TW" altLang="en-US" sz="96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韓國語</a:t>
            </a:r>
            <a:endParaRPr lang="en-US" altLang="zh-TW" sz="96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8" name="Picture 4" descr="http://chinese.visitkoreayear.com/_upload/contents_files/kal_1(1).jpg"/>
          <p:cNvPicPr>
            <a:picLocks noChangeAspect="1" noChangeArrowheads="1"/>
          </p:cNvPicPr>
          <p:nvPr/>
        </p:nvPicPr>
        <p:blipFill>
          <a:blip r:embed="rId2" cstate="print"/>
          <a:srcRect t="24160"/>
          <a:stretch>
            <a:fillRect/>
          </a:stretch>
        </p:blipFill>
        <p:spPr bwMode="auto">
          <a:xfrm>
            <a:off x="0" y="3140968"/>
            <a:ext cx="9144000" cy="3717032"/>
          </a:xfrm>
          <a:prstGeom prst="rect">
            <a:avLst/>
          </a:prstGeom>
          <a:noFill/>
        </p:spPr>
      </p:pic>
      <p:sp>
        <p:nvSpPr>
          <p:cNvPr id="8" name="文字方塊 7"/>
          <p:cNvSpPr txBox="1"/>
          <p:nvPr/>
        </p:nvSpPr>
        <p:spPr>
          <a:xfrm>
            <a:off x="3347864" y="1692097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第八回：員工聚餐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7884368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884368" y="0"/>
            <a:ext cx="1259632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7884368" y="0"/>
            <a:ext cx="0" cy="6926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8244408" y="1886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8252792" y="3410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244408" y="4934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圓角矩形 24"/>
          <p:cNvSpPr/>
          <p:nvPr/>
        </p:nvSpPr>
        <p:spPr>
          <a:xfrm>
            <a:off x="7952368" y="6253563"/>
            <a:ext cx="1080120" cy="50405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發送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1691680" y="6309320"/>
            <a:ext cx="6120680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輸入發送的訊息</a:t>
            </a:r>
          </a:p>
        </p:txBody>
      </p:sp>
      <p:sp>
        <p:nvSpPr>
          <p:cNvPr id="28" name="加號 27"/>
          <p:cNvSpPr/>
          <p:nvPr/>
        </p:nvSpPr>
        <p:spPr>
          <a:xfrm>
            <a:off x="202622" y="6280036"/>
            <a:ext cx="576064" cy="504056"/>
          </a:xfrm>
          <a:prstGeom prst="mathPlu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971600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1259632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流程圖: 延遲 31"/>
          <p:cNvSpPr/>
          <p:nvPr/>
        </p:nvSpPr>
        <p:spPr>
          <a:xfrm rot="5400000">
            <a:off x="1065910" y="6425933"/>
            <a:ext cx="288032" cy="432048"/>
          </a:xfrm>
          <a:prstGeom prst="flowChartDelay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763688" y="1268760"/>
            <a:ext cx="5184576" cy="1080120"/>
          </a:xfrm>
          <a:prstGeom prst="rect">
            <a:avLst/>
          </a:prstGeom>
          <a:noFill/>
        </p:spPr>
      </p:pic>
      <p:sp>
        <p:nvSpPr>
          <p:cNvPr id="36" name="矩形 35"/>
          <p:cNvSpPr/>
          <p:nvPr/>
        </p:nvSpPr>
        <p:spPr>
          <a:xfrm>
            <a:off x="4211960" y="149731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</a:rPr>
              <a:t>진호</a:t>
            </a:r>
          </a:p>
        </p:txBody>
      </p:sp>
      <p:sp>
        <p:nvSpPr>
          <p:cNvPr id="38" name="矩形 37"/>
          <p:cNvSpPr/>
          <p:nvPr/>
        </p:nvSpPr>
        <p:spPr>
          <a:xfrm>
            <a:off x="2195736" y="1484784"/>
            <a:ext cx="417646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선배님 내일 회식이 있다면서요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前輩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聽說明天有員工聚餐？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五邊形 55"/>
          <p:cNvSpPr/>
          <p:nvPr/>
        </p:nvSpPr>
        <p:spPr>
          <a:xfrm rot="10800000">
            <a:off x="323528" y="116632"/>
            <a:ext cx="1296144" cy="45943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611560" y="148570"/>
            <a:ext cx="852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</a:rPr>
              <a:t>CHATS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  <p:pic>
        <p:nvPicPr>
          <p:cNvPr id="2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5148064" y="2348880"/>
            <a:ext cx="2232248" cy="1008112"/>
          </a:xfrm>
          <a:prstGeom prst="rect">
            <a:avLst/>
          </a:prstGeom>
          <a:noFill/>
        </p:spPr>
      </p:pic>
      <p:sp>
        <p:nvSpPr>
          <p:cNvPr id="31" name="矩形 30"/>
          <p:cNvSpPr/>
          <p:nvPr/>
        </p:nvSpPr>
        <p:spPr>
          <a:xfrm>
            <a:off x="5292080" y="2564904"/>
            <a:ext cx="1944216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응</a:t>
            </a:r>
            <a:r>
              <a:rPr lang="en-US" altLang="ko-KR" dirty="0" smtClean="0"/>
              <a:t>~</a:t>
            </a:r>
            <a:r>
              <a:rPr lang="ko-KR" altLang="en-US" dirty="0" smtClean="0"/>
              <a:t>왜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嗯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怎麼了？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3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691680" y="3645024"/>
            <a:ext cx="6480720" cy="1152127"/>
          </a:xfrm>
          <a:prstGeom prst="rect">
            <a:avLst/>
          </a:prstGeom>
          <a:noFill/>
        </p:spPr>
      </p:pic>
      <p:sp>
        <p:nvSpPr>
          <p:cNvPr id="39" name="矩形 38"/>
          <p:cNvSpPr/>
          <p:nvPr/>
        </p:nvSpPr>
        <p:spPr>
          <a:xfrm>
            <a:off x="2195736" y="3898793"/>
            <a:ext cx="5256584" cy="646331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ko-KR" altLang="en-US" dirty="0" smtClean="0"/>
              <a:t>제가 회식은 처음이라 무엇을 준비해야할지 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我第一次參加這種聚餐，不知道該準備些什麼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</p:txBody>
      </p:sp>
      <p:pic>
        <p:nvPicPr>
          <p:cNvPr id="42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4067944" y="5013176"/>
            <a:ext cx="2952328" cy="1008112"/>
          </a:xfrm>
          <a:prstGeom prst="rect">
            <a:avLst/>
          </a:prstGeom>
          <a:noFill/>
        </p:spPr>
      </p:pic>
      <p:sp>
        <p:nvSpPr>
          <p:cNvPr id="40" name="矩形 39"/>
          <p:cNvSpPr/>
          <p:nvPr/>
        </p:nvSpPr>
        <p:spPr>
          <a:xfrm>
            <a:off x="4283968" y="5229200"/>
            <a:ext cx="252028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그럼 이틀 굶고 가</a:t>
            </a:r>
            <a:r>
              <a:rPr lang="en-US" altLang="ko-KR" dirty="0" smtClean="0"/>
              <a:t>~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那妳餓兩天再來吧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4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3" cstate="print"/>
          <a:srcRect l="20358" t="4651" b="30233"/>
          <a:stretch>
            <a:fillRect/>
          </a:stretch>
        </p:blipFill>
        <p:spPr bwMode="auto">
          <a:xfrm>
            <a:off x="7020272" y="4790698"/>
            <a:ext cx="1296144" cy="1238060"/>
          </a:xfrm>
          <a:prstGeom prst="rect">
            <a:avLst/>
          </a:prstGeom>
          <a:noFill/>
        </p:spPr>
      </p:pic>
      <p:pic>
        <p:nvPicPr>
          <p:cNvPr id="45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3" cstate="print"/>
          <a:srcRect l="20358" t="4651" b="30233"/>
          <a:stretch>
            <a:fillRect/>
          </a:stretch>
        </p:blipFill>
        <p:spPr bwMode="auto">
          <a:xfrm>
            <a:off x="7380312" y="2060848"/>
            <a:ext cx="1440160" cy="1375622"/>
          </a:xfrm>
          <a:prstGeom prst="rect">
            <a:avLst/>
          </a:prstGeom>
          <a:noFill/>
        </p:spPr>
      </p:pic>
      <p:pic>
        <p:nvPicPr>
          <p:cNvPr id="34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395536" y="1196752"/>
            <a:ext cx="1224136" cy="1165860"/>
          </a:xfrm>
          <a:prstGeom prst="rect">
            <a:avLst/>
          </a:prstGeom>
          <a:noFill/>
        </p:spPr>
      </p:pic>
      <p:pic>
        <p:nvPicPr>
          <p:cNvPr id="37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395536" y="3645024"/>
            <a:ext cx="1224136" cy="116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7884368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884368" y="0"/>
            <a:ext cx="1259632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7884368" y="0"/>
            <a:ext cx="0" cy="6926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8244408" y="1886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8252792" y="3410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244408" y="4934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圓角矩形 24"/>
          <p:cNvSpPr/>
          <p:nvPr/>
        </p:nvSpPr>
        <p:spPr>
          <a:xfrm>
            <a:off x="7952368" y="6253563"/>
            <a:ext cx="1080120" cy="50405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發送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1691680" y="6309320"/>
            <a:ext cx="6120680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輸入發送的訊息</a:t>
            </a:r>
          </a:p>
        </p:txBody>
      </p:sp>
      <p:sp>
        <p:nvSpPr>
          <p:cNvPr id="28" name="加號 27"/>
          <p:cNvSpPr/>
          <p:nvPr/>
        </p:nvSpPr>
        <p:spPr>
          <a:xfrm>
            <a:off x="202622" y="6280036"/>
            <a:ext cx="576064" cy="504056"/>
          </a:xfrm>
          <a:prstGeom prst="mathPlu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971600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1259632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流程圖: 延遲 31"/>
          <p:cNvSpPr/>
          <p:nvPr/>
        </p:nvSpPr>
        <p:spPr>
          <a:xfrm rot="5400000">
            <a:off x="1065910" y="6425933"/>
            <a:ext cx="288032" cy="432048"/>
          </a:xfrm>
          <a:prstGeom prst="flowChartDelay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763688" y="1196752"/>
            <a:ext cx="3168352" cy="936104"/>
          </a:xfrm>
          <a:prstGeom prst="rect">
            <a:avLst/>
          </a:prstGeom>
          <a:noFill/>
        </p:spPr>
      </p:pic>
      <p:sp>
        <p:nvSpPr>
          <p:cNvPr id="36" name="矩形 35"/>
          <p:cNvSpPr/>
          <p:nvPr/>
        </p:nvSpPr>
        <p:spPr>
          <a:xfrm>
            <a:off x="4211960" y="149731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</a:rPr>
              <a:t>진호</a:t>
            </a:r>
          </a:p>
        </p:txBody>
      </p:sp>
      <p:sp>
        <p:nvSpPr>
          <p:cNvPr id="38" name="矩形 37"/>
          <p:cNvSpPr/>
          <p:nvPr/>
        </p:nvSpPr>
        <p:spPr>
          <a:xfrm>
            <a:off x="1979712" y="1340768"/>
            <a:ext cx="259228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네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咦？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五邊形 55"/>
          <p:cNvSpPr/>
          <p:nvPr/>
        </p:nvSpPr>
        <p:spPr>
          <a:xfrm rot="10800000">
            <a:off x="323528" y="116632"/>
            <a:ext cx="1296144" cy="45943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611560" y="148570"/>
            <a:ext cx="852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</a:rPr>
              <a:t>CHATS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  <p:pic>
        <p:nvPicPr>
          <p:cNvPr id="2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1547664" y="2420887"/>
            <a:ext cx="5832648" cy="1656184"/>
          </a:xfrm>
          <a:prstGeom prst="rect">
            <a:avLst/>
          </a:prstGeom>
          <a:noFill/>
        </p:spPr>
      </p:pic>
      <p:sp>
        <p:nvSpPr>
          <p:cNvPr id="31" name="矩形 30"/>
          <p:cNvSpPr/>
          <p:nvPr/>
        </p:nvSpPr>
        <p:spPr>
          <a:xfrm>
            <a:off x="1835696" y="2708920"/>
            <a:ext cx="504056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장난이야</a:t>
            </a:r>
            <a:r>
              <a:rPr lang="en-US" altLang="ko-KR" dirty="0" smtClean="0"/>
              <a:t>~</a:t>
            </a:r>
            <a:r>
              <a:rPr lang="ko-KR" altLang="en-US" dirty="0" smtClean="0"/>
              <a:t>사장님께서 맛있는 것 사주실거니까 편하게 가서 맛있게 먹으면 돼</a:t>
            </a:r>
            <a:r>
              <a:rPr lang="en-US" altLang="ko-KR" dirty="0" smtClean="0"/>
              <a:t>~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開玩笑的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社長會請我們吃好料的，就放心的參加，好好地吃就行了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3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691679" y="4221088"/>
            <a:ext cx="7452321" cy="1800200"/>
          </a:xfrm>
          <a:prstGeom prst="rect">
            <a:avLst/>
          </a:prstGeom>
          <a:noFill/>
        </p:spPr>
      </p:pic>
      <p:sp>
        <p:nvSpPr>
          <p:cNvPr id="39" name="矩形 38"/>
          <p:cNvSpPr/>
          <p:nvPr/>
        </p:nvSpPr>
        <p:spPr>
          <a:xfrm>
            <a:off x="2267744" y="4509120"/>
            <a:ext cx="5904656" cy="1200329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ko-KR" altLang="en-US" dirty="0" smtClean="0"/>
              <a:t>아</a:t>
            </a:r>
            <a:r>
              <a:rPr lang="en-US" altLang="ko-KR" dirty="0" smtClean="0"/>
              <a:t>~</a:t>
            </a:r>
            <a:r>
              <a:rPr lang="ko-KR" altLang="en-US" dirty="0" smtClean="0"/>
              <a:t>그래요</a:t>
            </a:r>
            <a:r>
              <a:rPr lang="en-US" altLang="ko-KR" dirty="0" smtClean="0"/>
              <a:t>? </a:t>
            </a:r>
            <a:r>
              <a:rPr lang="ko-KR" altLang="en-US" dirty="0" smtClean="0"/>
              <a:t>무슨 개인기를 보여주거나 선물 교환하거나</a:t>
            </a:r>
            <a:r>
              <a:rPr lang="en-US" altLang="ko-KR" dirty="0" smtClean="0"/>
              <a:t>.. </a:t>
            </a:r>
            <a:r>
              <a:rPr lang="ko-KR" altLang="en-US" dirty="0" smtClean="0"/>
              <a:t>그런거 없어요</a:t>
            </a:r>
            <a:r>
              <a:rPr lang="en-US" altLang="ko-KR" dirty="0" smtClean="0"/>
              <a:t>? 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阿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真的嗎？什麼才藝表演或是交換禮物之類的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不用做那些嗎？</a:t>
            </a:r>
          </a:p>
        </p:txBody>
      </p:sp>
      <p:pic>
        <p:nvPicPr>
          <p:cNvPr id="45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3" cstate="print"/>
          <a:srcRect l="20358" t="4651" b="30233"/>
          <a:stretch>
            <a:fillRect/>
          </a:stretch>
        </p:blipFill>
        <p:spPr bwMode="auto">
          <a:xfrm>
            <a:off x="7380312" y="2420888"/>
            <a:ext cx="1440160" cy="1375622"/>
          </a:xfrm>
          <a:prstGeom prst="rect">
            <a:avLst/>
          </a:prstGeom>
          <a:noFill/>
        </p:spPr>
      </p:pic>
      <p:pic>
        <p:nvPicPr>
          <p:cNvPr id="34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323528" y="980728"/>
            <a:ext cx="1224136" cy="1165860"/>
          </a:xfrm>
          <a:prstGeom prst="rect">
            <a:avLst/>
          </a:prstGeom>
          <a:noFill/>
        </p:spPr>
      </p:pic>
      <p:pic>
        <p:nvPicPr>
          <p:cNvPr id="37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395536" y="4437112"/>
            <a:ext cx="1224136" cy="116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7884368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884368" y="0"/>
            <a:ext cx="1259632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7884368" y="0"/>
            <a:ext cx="0" cy="6926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8244408" y="1886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8252792" y="3410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244408" y="4934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圓角矩形 24"/>
          <p:cNvSpPr/>
          <p:nvPr/>
        </p:nvSpPr>
        <p:spPr>
          <a:xfrm>
            <a:off x="7952368" y="6253563"/>
            <a:ext cx="1080120" cy="50405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發送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1691680" y="6309320"/>
            <a:ext cx="6120680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輸入發送的訊息</a:t>
            </a:r>
          </a:p>
        </p:txBody>
      </p:sp>
      <p:sp>
        <p:nvSpPr>
          <p:cNvPr id="28" name="加號 27"/>
          <p:cNvSpPr/>
          <p:nvPr/>
        </p:nvSpPr>
        <p:spPr>
          <a:xfrm>
            <a:off x="202622" y="6280036"/>
            <a:ext cx="576064" cy="504056"/>
          </a:xfrm>
          <a:prstGeom prst="mathPlu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971600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1259632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流程圖: 延遲 31"/>
          <p:cNvSpPr/>
          <p:nvPr/>
        </p:nvSpPr>
        <p:spPr>
          <a:xfrm rot="5400000">
            <a:off x="1065910" y="6425933"/>
            <a:ext cx="288032" cy="432048"/>
          </a:xfrm>
          <a:prstGeom prst="flowChartDelay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547664" y="1052736"/>
            <a:ext cx="5697252" cy="1080120"/>
          </a:xfrm>
          <a:prstGeom prst="rect">
            <a:avLst/>
          </a:prstGeom>
          <a:noFill/>
        </p:spPr>
      </p:pic>
      <p:sp>
        <p:nvSpPr>
          <p:cNvPr id="36" name="矩形 35"/>
          <p:cNvSpPr/>
          <p:nvPr/>
        </p:nvSpPr>
        <p:spPr>
          <a:xfrm>
            <a:off x="3347864" y="149731"/>
            <a:ext cx="2330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</a:rPr>
              <a:t>통화중通話中</a:t>
            </a:r>
          </a:p>
          <a:p>
            <a:endParaRPr lang="ko-KR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907704" y="1270501"/>
            <a:ext cx="468052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대만에서 그렇게 하는 거야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在台灣都那樣做嗎？</a:t>
            </a:r>
          </a:p>
        </p:txBody>
      </p:sp>
      <p:pic>
        <p:nvPicPr>
          <p:cNvPr id="41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1547668" y="2132855"/>
            <a:ext cx="6048668" cy="1080120"/>
          </a:xfrm>
          <a:prstGeom prst="rect">
            <a:avLst/>
          </a:prstGeom>
          <a:noFill/>
        </p:spPr>
      </p:pic>
      <p:sp>
        <p:nvSpPr>
          <p:cNvPr id="56" name="五邊形 55"/>
          <p:cNvSpPr/>
          <p:nvPr/>
        </p:nvSpPr>
        <p:spPr>
          <a:xfrm rot="10800000">
            <a:off x="323528" y="116632"/>
            <a:ext cx="1296144" cy="45943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611560" y="148570"/>
            <a:ext cx="852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</a:rPr>
              <a:t>CHATS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835696" y="2348880"/>
            <a:ext cx="525658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ko-KR" altLang="en-US" dirty="0" smtClean="0"/>
              <a:t>회사마다 다르지만 보통 밥만 먹지는 않아요</a:t>
            </a:r>
            <a:r>
              <a:rPr lang="en-US" altLang="ko-KR" dirty="0" smtClean="0"/>
              <a:t>~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每個公司都不太一樣，但一般都不是只吃飯而已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endParaRPr lang="ko-KR" alt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5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730" b="24744"/>
          <a:stretch>
            <a:fillRect/>
          </a:stretch>
        </p:blipFill>
        <p:spPr bwMode="auto">
          <a:xfrm>
            <a:off x="1547664" y="3123144"/>
            <a:ext cx="7344816" cy="1818024"/>
          </a:xfrm>
          <a:prstGeom prst="rect">
            <a:avLst/>
          </a:prstGeom>
          <a:noFill/>
        </p:spPr>
      </p:pic>
      <p:sp>
        <p:nvSpPr>
          <p:cNvPr id="40" name="矩形 39"/>
          <p:cNvSpPr/>
          <p:nvPr/>
        </p:nvSpPr>
        <p:spPr>
          <a:xfrm>
            <a:off x="2123728" y="3284984"/>
            <a:ext cx="6408712" cy="1477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ko-KR" altLang="en-US" dirty="0" smtClean="0"/>
              <a:t>재미있겠네</a:t>
            </a:r>
            <a:r>
              <a:rPr lang="en-US" altLang="ko-KR" dirty="0" smtClean="0"/>
              <a:t>~</a:t>
            </a:r>
            <a:r>
              <a:rPr lang="ko-KR" altLang="en-US" dirty="0" smtClean="0"/>
              <a:t>근데 우리 한국 사람이잖아</a:t>
            </a:r>
            <a:r>
              <a:rPr lang="en-US" altLang="ko-KR" dirty="0" smtClean="0"/>
              <a:t>~ </a:t>
            </a:r>
            <a:r>
              <a:rPr lang="ko-KR" altLang="en-US" dirty="0" smtClean="0"/>
              <a:t>굳이 뭘 준비하냐고 한다면 술 먹을 준비를 많이 해</a:t>
            </a:r>
            <a:r>
              <a:rPr lang="en-US" altLang="ko-KR" dirty="0" smtClean="0"/>
              <a:t>~ </a:t>
            </a:r>
            <a:r>
              <a:rPr lang="ko-KR" altLang="en-US" dirty="0" smtClean="0"/>
              <a:t>신입이라서 다음 날 출근 못 할걸</a:t>
            </a:r>
            <a:r>
              <a:rPr lang="en-US" altLang="ko-KR" dirty="0" smtClean="0"/>
              <a:t>~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真有趣呢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但是我們是韓國人不是嗎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硬是說要準備什麼的話，準備多喝點酒吧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因為是新人隔天大概不能來上班了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3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3" cstate="print"/>
          <a:srcRect l="20358" t="4651" b="30233"/>
          <a:stretch>
            <a:fillRect/>
          </a:stretch>
        </p:blipFill>
        <p:spPr bwMode="auto">
          <a:xfrm>
            <a:off x="323528" y="836712"/>
            <a:ext cx="1296144" cy="1238060"/>
          </a:xfrm>
          <a:prstGeom prst="rect">
            <a:avLst/>
          </a:prstGeom>
          <a:noFill/>
        </p:spPr>
      </p:pic>
      <p:pic>
        <p:nvPicPr>
          <p:cNvPr id="42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3" cstate="print"/>
          <a:srcRect l="20358" t="4651" b="30233"/>
          <a:stretch>
            <a:fillRect/>
          </a:stretch>
        </p:blipFill>
        <p:spPr bwMode="auto">
          <a:xfrm>
            <a:off x="323528" y="3212976"/>
            <a:ext cx="1224136" cy="1169279"/>
          </a:xfrm>
          <a:prstGeom prst="rect">
            <a:avLst/>
          </a:prstGeom>
          <a:noFill/>
        </p:spPr>
      </p:pic>
      <p:pic>
        <p:nvPicPr>
          <p:cNvPr id="44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3095332" y="4941168"/>
            <a:ext cx="3348876" cy="936104"/>
          </a:xfrm>
          <a:prstGeom prst="rect">
            <a:avLst/>
          </a:prstGeom>
          <a:noFill/>
        </p:spPr>
      </p:pic>
      <p:sp>
        <p:nvSpPr>
          <p:cNvPr id="43" name="矩形 42"/>
          <p:cNvSpPr/>
          <p:nvPr/>
        </p:nvSpPr>
        <p:spPr>
          <a:xfrm>
            <a:off x="3347864" y="5157192"/>
            <a:ext cx="280831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선배님 그러지마세요</a:t>
            </a:r>
            <a:r>
              <a:rPr lang="en-US" altLang="ko-KR" dirty="0" smtClean="0"/>
              <a:t>…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前輩別這樣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4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7668344" y="1988840"/>
            <a:ext cx="1224136" cy="1165860"/>
          </a:xfrm>
          <a:prstGeom prst="rect">
            <a:avLst/>
          </a:prstGeom>
          <a:noFill/>
        </p:spPr>
      </p:pic>
      <p:pic>
        <p:nvPicPr>
          <p:cNvPr id="37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6516216" y="4869160"/>
            <a:ext cx="1224136" cy="116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395536" y="3212976"/>
          <a:ext cx="8280920" cy="3112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72896"/>
                <a:gridCol w="1411315"/>
                <a:gridCol w="1485595"/>
                <a:gridCol w="1337038"/>
                <a:gridCol w="1337038"/>
                <a:gridCol w="1337038"/>
              </a:tblGrid>
              <a:tr h="155606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/>
                        <a:t>회식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굶다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편하다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개인기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마다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굳이 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5606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員工聚餐</a:t>
                      </a:r>
                      <a:endParaRPr lang="zh-TW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餓肚子</a:t>
                      </a:r>
                      <a:endParaRPr lang="zh-TW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舒服、放心</a:t>
                      </a:r>
                      <a:endParaRPr lang="zh-TW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個人</a:t>
                      </a:r>
                      <a:endParaRPr lang="en-US" altLang="ko-KR" sz="18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才藝表演</a:t>
                      </a:r>
                      <a:endParaRPr lang="ko-KR" alt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每</a:t>
                      </a:r>
                      <a:endParaRPr lang="ko-KR" alt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硬是、堅決</a:t>
                      </a:r>
                      <a:endParaRPr lang="ko-KR" alt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395536" y="1772816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dirty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單字</a:t>
            </a:r>
          </a:p>
        </p:txBody>
      </p:sp>
      <p:sp>
        <p:nvSpPr>
          <p:cNvPr id="3074" name="AutoShape 2" descr="data:image/jpeg;base64,/9j/4AAQSkZJRgABAQAAAQABAAD/2wCEAAkGBhASERQUEBIVFBUQFxAVFRUWFBUUFxUYExQYFhQVFRIYHCYeGBojHhgUIC8gIycpOCwtFR4xNjAqNSYtLCkBCQoKDgwOGQ8PGjUkHh8sNCkrNTUsKSwsKikqKSksLCktLDUsNS0qNSwsLSwpLCwsLywsKS0sLCw0LDUvNSk0Kf/AABEIALcBEwMBIgACEQEDEQH/xAAcAAEAAQUBAQAAAAAAAAAAAAAABwEDBQYIBAL/xABBEAABAwIDBgMHAQUHAwUAAAABAAIDBBEFITEGBxJBUWETIjIUI0JScYGRoRVicoKxCCRDkrLR8IPB0iUzRVOi/8QAGwEBAAIDAQEAAAAAAAAAAAAAAAQFAQIDBgf/xAAtEQEAAgIBAwEHAgcAAAAAAAAAAQIDEQQFITESExRBUWFxkcHwBjJCobHR4f/aAAwDAQACEQMRAD8AnFERAREQEREBERAREQEREBERAREQEREBERAREQEREBERAREQEREBERAREQEREBERAREQEREBfMjwASSABcknIADUkr6UP7+N4HgxewU7veTtvOR8ER0Z2L+f7v8AEg1zHt/VS3EnPpOF9JH7sROFhKAc5eL1Ncc7Hpa4OanHZ/GRVU0M/hvi8dgeGSWDhfMadRmOxByXNu6DYL9oVfHM3+7Upa6W+j3asi+9rnsO4Xq3r7yZKqta2jlcyGhcRE5ji3ikGTpQRy+Fva5+JB0zdVWg7AbXVH7KbV4w+ONtxwSkFpfGSGtfI0ZXc45WGYsbZreaepZI0Pjc17XAFrmkOa4HQhwyIQXUREBERAREQEREBERARCscdoKb2j2UTM9o4C/wuK7uEWzIGmoNtbXOgQe9zlC+9re9V0076OkjdA5luKd4Bc4OFwYRmA3943OuQstC3gbY4v8AtEiqkMUlHKHRRx3EbC3Nj2A+u4seJ1yQ7kMlv21NBHtDhLK2maPbKQEPjbqeEXlh6n52fW2pKDfN2227MTo2y3Amjsydg5PA9QHyu1H3HJbauRt3W2z8MrGy5mJ9mTsHxMJ1A+Zuo+45ldZ0lWyVjZI3BzJGtc1w0c1wuCPqEF5ERAREQEREBERAREQEREBEXzJIGgkkAAEknIADUkoMDtxtdFh1JJUSWJHljZe3iSOB4W/TIknkAVyrFFVYnW2F5Kirk1PNzjck/K0D8BvZbBvY28OJVh8M/wB3p+JkI+bPzSkdXWFugA7ret22Cw4Ph0mK1zfeys9yw5ODHehrejpDY9mgd0H1vCxeLBMMjwuid76dhM0gycGvykkPR0hBaOjQegUf7rNhDidYA8H2eCz5z1F/LED1cRbsA49Fg6yqqsSrS43knq5AAB1cbNaOjQLDsApg2sxCPZ/CWUNK4e11QJkkGRHELSzdRpwM+l9WoNU31bdiqnFHTECmozw+XJr5GjhJFvhYLtH8x6Ld/wCz3glWymfPLK8QTZQwE+U2PnmAPpuRwi1r2JN8lE27jYl+J1jYsxFHZ87xyYD6Qfmcch9zyXWNLSsjY1kbQ1kbWta0ZBrWiwAHQBBeREQEVCV5a7FYIReaVkY6vcG/i+qMxE2nUPWi1So3n4Yz/H4v4I5HfqG2/VWY96+GHWR4+sMn/YFa+qPmlRwuRMb9nP4luKLC4dtlQTm0VTGSdGl3A7/K6xWZ4lt5R747UnVo191UVAVVGjw43RyS08scMroZJGOayVtrscRk7P8A5a9rHNcivqKzD68ucXMqqWUlxcS4l4OZJPqDgfuHd12Qoh377v8Ax4vbqdvvadtpgBm+IfH3LP8ATf5Qgx+32ExY5hkeJ0bffwNImjGbi1uckZ6uYSXN6tJ6hR9uu27dhlYHPJ9nn4WTtHIX8sgHVpJP0LhzXq3Q7eHDqsMlP93qi1ko1DHaMlA7XsexPQL075dgPYKrxoG2pqoktA0jk1fH2Grm9rj4UGe3i7np5q5kuGRtfDXXe4ggRxOPmc4u0EbgeIWvncAaKSdiqaDCoafD561ss8he6NhIBFxxFkbdQy4cQXakm3RaRuN26M0TsNnkLJGNf7NILcXDY8TG8QI4mept75AjRqiraygrKHEJG1EjzPG8PExcS5+fFHM1xzzyPYi3JB2AFValu024ZidG2Q2E0dmTsGVngeoD5XDMfccltqAiIgIiICIiAiIgIiICh/f1t6YIhQQEiSobxTOGXDETYMB6vIN+wI+JTAsJtTsdR4hF4dXGHWvwvHlkjJ5sfqPpoeYKDnfdBsD+0arxJm3pqUtdJfSR2rIvvqew7hfe+Lb32+q8KB392pSWstpI/R8v05N7Z81I+8CglwjBRS4bFI5r+Js84AJY1w9499swX+nitYAWuMlFe6vYR2JVgDwfZ4OF856i/liB6uII+gcUG77ptnYcOo5MYrxbyO8Bp1DDlxNB+OQ2a3sb6OUW47jFTida6VwL5al7WsY3O1zwxxsHQZD9ea3PfVt2KqcUlMQKajPD5cmvkaOEkWy4Wjyj+Y8wtl3B7v8A/wCRqG/M2mB/D5rflrf5j0KCRN2+xLMMo2xZGWSz53j4nkekH5W+kfc81tiBEBeLF8YgpojJO8MYOZ1J5NaNXHsFax/G4qSF00xs1ugGrnH0taOZKgTaXaaetmMkpsBcMYD5YweQHXqef4A0tb0rTp/Trcu257VjzP6Q2faTezUTEspB4EenFkZXd76M+1z3Wizzue4ue5znHVziXE/c5r4RcJtM+Xs+PxcXHrrHXX+fyIiLCSWWcwHbStpCPClJYP8ADfd7PoAc2/ykLBokTpzyYqZa+m8bhO2yG8OnrbMd7qb/AOtxuHd43fF9Nf6rbLrl5riCCCQRYgjIgjQg8iph3c7fGpAp6l3vmjyPOXiga3/fA/Iz6rvS++0vJ9S6T7GJy4f5fjHy/wCJBXy9oIsRcHIg53+y+kXR59FGIYBgmzxdVyRuklme807COLgOvBF8LALjzuztp0NjZfbaHaKGqoa2NkT3gvhDbmzRbhc0nWRhsTpcHS11IG2uycWI0klPLlxeaN9rmORvoeP6HqCQuUgarDK3nFUUcn4LT/8AppH5Du6CuIUVVhtaWOJjnpJAWuHVpux7erSLEdQVMO09DHtFhLK2maBWUgIfGNTwi8kPcH1s+tuZVvb3CYscwuPE6Nvv6dpEsYzcWszkiPUsJLm9Wk9QtN3JYzWQ4i1lPE+aOezahjdGtv5ZSTk3gJvc6gkc0GF3dbaPwysZLmYn2ZOwfEwnMgfM31D6W5ldaU1Q2RjXsN2va1zT1DhcH8ELUaLdPhsdbLWGLjfI7jax1jFE7VzmM6l1zne18rLcgEFUREBERAREQEREBERAREQUc0HVavjmy746GphwhkVNLUcbrgFg4n2DyCPS4tFgdB2W0og5V2O3X1VTiPstTE+FsNn1FxYiO+Qa7Ql9rAi/M52K6kpaZkbGsjaGsja1rWgWDWtFgAOgFld4VVAVCVVa3vBxw0mHzyNNnkCOM9HynhB+1y7+VZiNzoRZvH2qNXUljHe5py5rOjnDJ8n30HYd1qaoAqqJady+kcbDXDirSvwgREWqQIiICIl0BfdPO5j2vY4tcwhzXDUEG4IXwiyxMRMal0PsftEK2lZLkHemRo+F7fV9jkR2Kzihvc9jJjqXwE+WobxAfvx5/q2/+UKYwpNZ3D591Dje757Ujx5j7KqId++7/wAeH26BvvadtpgBm+IfH3LP9N/lCl5UIWyChTcHszicDnzSN8Klnb6JLh8jh6JI2fCMyLnUHnkRLuEYDTUrS2mhZE17nPcGNtxOcbkk6n/sMhkveiAiIgIiICIiAiIgIiICIiAiIgIiICIiAoq381pEFNEPjkkef+mwAfq9Sqod3+g8VH0tU/1jUjjRvLDlmn00mYR4x1wD1X0vFRVHwn7f7L2qHyMM4rzWX0XpvMpy8Fb18+J+kiIijrAXzJIALlHOAzKxs83Ee3JTOLxpzW7+IUvVuqV4OPt3vPiP1ldkridMv6q17Q/5j+VaRX9OPipGorD55m6lys1vVfJP5mI/D0MrXDXP6/7r2wzh2n4WKX0x5BuFH5HCpkjdY1Kz6d17kce8RltNq/HfeY+0tt2Tq/CraZ97WljB+jjwO/RxXRjVzJhDuKWEjnJD/raumwqSkTG4lddctW98d6/GFURF0efEREBERAREQEREBERAREQEREBERAREQEXkhxaB8r4WysdLEGufGHAuYHX4S5uo0/p1C9aAow37UBdSwSj/AAZS0/SVn+7W/lSesLthgftlFPB8UjDwdnt8zD/mA/K6Yr+i8WaZK+qsw5eXohrCMjmP1Vh7CCQ4EEEgg6gg2IP0K+Ve5MVMsatG0DjcvNxb+rFbU/vzDICub3VHV45An9F4EUWOnYYnff8AK4t/EnNmutxH113/ANf2XZZ3O1/HJWkRTa0rSNVjSiy5r5rTfJO5kREWzkIiINp3d0hmradmtpWOP0Z5z/p/VdJNUObi8CJdLVOGTPdR93GxeR9Bwj+YqYwvP8iI9rbXzehtmnJix1n+mulURWaysjiY6SVwYyNrnPc42DWtFySei4uS8is0tXHKxr4ntex4Ba5pDmuB0IcMiFeQEREBERAREQEREBERAREQERaXt/vSpMMHA68tQ4XbC02yOjpH6Mb+SeQQbViOJxQRulnkbHGwXc95DQPuefZaa/a4YvQ1YweodHPFdrSWhjjzaRfNrXgOaHZEEcrLWcY4dpcHEsPlq6MucYQ424wPMyxOYe3NpOhFr+pRFsNtdLhlayZoJaPJNHpxxk+Ztj8QyI7gILezO09Th1c2oHF4kbnCZjiQXgm0sb753PfQgHkutcFxiKqgjngdxRzNDmn66gjkQbgjkQVBW+rY+ORjMWorOhqQwzcOl3gcE1uXFk13R1uZKsbi94Hs0/sU7vc1Lh4RJyjlOQHZr8h/EB1KDopUIQFVQQZvi2MME/tcTfdVB95b4JTzPQP1v81+oUbLrPEKCOaN8UrQ9kgLXNOhB/5que9vd3k2HvLmXkpnHySc2X0ZLbQ9DofrkrbiciJj0W8q/kYdT6oagiIrBDEREBERAXtwfCJaqZkMDeJ8psOg6uceTQMyey+MNwyWolbFAx0j3mzWt17k8gBzJyC6B3e7AMw+IufZ9RKB4jxo0a+Gy/w9TzI7ACNyM8Yq/V3w4pvP0Z7ZzA46Omigj0ibYnm5xze89yST91k0RUczudytY7KFQTv83gcR/Z1O7JvC6pcOZ1ZDftk49+EcipI3m7ctwyjdICDPLdkDTnd1s3kfK0G5+w5rmjZrAKjE61kLCXPncXSSOueEXvJK889Se5IHNYEnf2faesaJ53zujoYg4FjiOB8gF3OHF6AwZlwte4GealHZLeNQYjxNppfeMLrxvHC8tB9bW/E065aXzsot3v7TQ0NLHg9B5WsY3xyNQ31CMn5nnzu+o6lYDcnsQ6qqvapbtgoiHcVy3jkHmawO6D1O7WHxIOmEUTUX9oCjNbLDKwtpg7hiqG3de2RdIzUNJuQRoLXHSVYJ2va1zHBzXgOa4G4IcLgg8wQguIiICIiAiIgIiICIiAo330bv/bqXx4W3qaUOLbayR6vj7kepve4+JSQqFByTu422fhlY2XMxSWZOwfEwn1AfM31D7jmVtm+zYljHtxGjs6nrOFz+DNrXvHE2QfuyDP8Aiv8AMFY33bv/AGOp9qgbanqnEuAGUUpuXN7Ndm4fzDkFldzO1kVTC/CK+z45Wv8AA4jqD5nw35Eetp5EHsgu7h8Yknjnw6ohdNSua8h3CSyPj9cTnaAPvcDW4PW4jrb7Y6XDKx8Lrlh88Mnzxk+U3HxDQ9x3ClHeTvDdhP8A6dhlMKYNa0+Lwi3C8eqFufEdQXuubg5XzV6Ms2lwex4RX0XPIXfbI9mSgfZzeyDZtz+3/wC0aTgldeppg1sl9ZG6Ml+9rHuO4UgLjrZbaKfDK1kzAQ6FxbJGcuJt7SRuHLT7EA8l1vgmMRVUEc8DuKOZoc0/XUEciDcEciCg9ytz07XtLXtDmuBBa4Agg6gg6hXEQRVtXuSjeS/D3iInPwX3Mf8AI/Ms+huPooxxnY+upSfaKeRoHxhvGw/9Rt2/quo1SymY+Zenae6Nfj1t3js5Eui6sqtnqSQ3lpoXnq6Jjj+SFYj2Qw9ubaOmB7QR/wDipPv8fJx90n5uYaOhlmdwwxvkceTGuefw0Fb1s7uZrpyHVNqZnez5D9GA2H8x+yneGnYwWY1rR0aA0fgL7suN+dae1Y06V4tY8sLszsfSUDOGnZYu9cjvNI/+J3TsLDss1ZVRQZmbTuUqIiO0CsV1bHDG+SVwYyNrnvcdGtaLklXyoI397wOJ37Op3ZMLXVLhzdqyG/bJx78I5FYZe2l3vYXibpKXFKdrIXvd4ErrkAXswvI80Un7zTbO2XPYaLZCLAKOsqKOOSqmeCWAtDntZ8DTw6saSXOIAuBpkFHG5PYZs8rq6qAFNRkubxZNfIwcXEb/AAsHmPe3deqt3/VTcRfJCA+jBDGwuHCXNaf/AHA/Vr3ZnmLEAjJBHmF4dVYlWiNpMk1VIS5zupPE+Rx5AC5P0Urb0cehwqgjwihNnOYPHePVwOzdxH55Dcno3LQhSXgmD0xBr6akbBU1kINpBwG7hxgSNbcNJPDxEC5sL5hc5bQbKYrJiXg1UTjVVkhIJzZJc5uY8ZeGB09IbysgyG6HYH9o1fFK29NTFrpb6PdfyRfe1z2B6hdRtaALDQLC7HbKxYfSR08WfALvfaxkkd63n6nQcgAOSziAiIgIiICIiAiIgIiICIiDHbQ4FDWU0tPOLsmaWnqDq1zf3mmxH0XJOP4LU4ZWuieS2WneHMe3K4B4o5GHocj205LsdRxvn3f+30vjQtvU0oJaAM5I9Xx9zq5ve4+JBr+JwR7SYQ2aIAV1ECHNGRLrXez+GQDib0cLdVE+w21suGVrJ2gloPBNHpxxk+dv8QtcdCAr+7nbV+GVjZczE+zJ2D4mE6gfM31D7jmt+3m7qpaqqiq8KYJY6+zn8JAY1zhxeNxaBjxmT1v8wCDz76tkI5GMxahs6GpDDNw6Xfbgmty4smu6OA5kraNweE4lBBJ7SzgppbPha+4k4za7ms5McOtswCBmStt3dbFPw6iFPNN493F5HD7thdYlkYOZbfPPnc2F1tlkFUREBERAREQEREBERB4cbFR7PL7JweOWO8LjJDQ+3lLrArlaj2DxCfEhRzxvZPI4ukc8Xs295Ji7R41NwcyQOa63Vt0QvewvYi9hcA5kX+w/CCCd8G00VFTR4PQeVrGs8cg5hvqbG4jVzz53fUdStf3M7BCtqTU1DR7NSEOdxemSQeZrDf4R6ndrD4l79r9yOJe2B0TzUsqpfNMcnxl5u507egzPE3LLQZBZjelj8OF0EeEUJs5zPfvHqDHZu4rfHIbk9G5aEINR3lbzZquvbJSSvjioyW07mEtJPxy5fNp/CB1KnbdzXVlTQQz4gxglddzCG2cWEWa9zdGucLny8iNL2UDbodgf2jV8crb01MWulvo92rIh9dT2B6hdRMbYWGgQfSIiAiIgIiICIiAiIgIiICIiAqEKqIIix3cJFUYk6dsoipZfeSRsHn8QnztjuOFrT6r52uQApQwbB4aWFkFO3gjiFmtuTYXvqczmSfuvaiAiIgIiICIiAiIgIiICIiAiIgKMN425WKue6opX+DUvzcHkmOU6ebUsOmYyy05qT0QYTY7ZWLD6SOniz4Bd7rZyPd63n6n8AAclm0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76" name="AutoShape 4" descr="data:image/jpeg;base64,/9j/4AAQSkZJRgABAQAAAQABAAD/2wCEAAkGBhASERQUEBIVFBUQFxAVFRUWFBUUFxUYExQYFhQVFRIYHCYeGBojHhgUIC8gIycpOCwtFR4xNjAqNSYtLCkBCQoKDgwOGQ8PGjUkHh8sNCkrNTUsKSwsKikqKSksLCktLDUsNS0qNSwsLSwpLCwsLywsKS0sLCw0LDUvNSk0Kf/AABEIALcBEwMBIgACEQEDEQH/xAAcAAEAAQUBAQAAAAAAAAAAAAAABwEDBQYIBAL/xABBEAABAwIDBgMHAQUHAwUAAAABAAIDBBEFITEGBxJBUWETIjIUI0JScYGRoRVicoKxCCRDkrLR8IPB0iUzRVOi/8QAGwEBAAIDAQEAAAAAAAAAAAAAAAQFAQIDBgf/xAAtEQEAAgIBAwEHAgcAAAAAAAAAAQIDEQQFITESExRBUWFxkcHwBjJCobHR4f/aAAwDAQACEQMRAD8AnFERAREQEREBERAREQEREBERAREQEREBERAREQEREBERAREQEREBERAREQEREBERAREQEREBfMjwASSABcknIADUkr6UP7+N4HgxewU7veTtvOR8ER0Z2L+f7v8AEg1zHt/VS3EnPpOF9JH7sROFhKAc5eL1Ncc7Hpa4OanHZ/GRVU0M/hvi8dgeGSWDhfMadRmOxByXNu6DYL9oVfHM3+7Upa6W+j3asi+9rnsO4Xq3r7yZKqta2jlcyGhcRE5ji3ikGTpQRy+Fva5+JB0zdVWg7AbXVH7KbV4w+ONtxwSkFpfGSGtfI0ZXc45WGYsbZreaepZI0Pjc17XAFrmkOa4HQhwyIQXUREBERAREQEREBERARCscdoKb2j2UTM9o4C/wuK7uEWzIGmoNtbXOgQe9zlC+9re9V0076OkjdA5luKd4Bc4OFwYRmA3943OuQstC3gbY4v8AtEiqkMUlHKHRRx3EbC3Nj2A+u4seJ1yQ7kMlv21NBHtDhLK2maPbKQEPjbqeEXlh6n52fW2pKDfN2227MTo2y3Amjsydg5PA9QHyu1H3HJbauRt3W2z8MrGy5mJ9mTsHxMJ1A+Zuo+45ldZ0lWyVjZI3BzJGtc1w0c1wuCPqEF5ERAREQEREBERAREQEREBEXzJIGgkkAAEknIADUkoMDtxtdFh1JJUSWJHljZe3iSOB4W/TIknkAVyrFFVYnW2F5Kirk1PNzjck/K0D8BvZbBvY28OJVh8M/wB3p+JkI+bPzSkdXWFugA7ret22Cw4Ph0mK1zfeys9yw5ODHehrejpDY9mgd0H1vCxeLBMMjwuid76dhM0gycGvykkPR0hBaOjQegUf7rNhDidYA8H2eCz5z1F/LED1cRbsA49Fg6yqqsSrS43knq5AAB1cbNaOjQLDsApg2sxCPZ/CWUNK4e11QJkkGRHELSzdRpwM+l9WoNU31bdiqnFHTECmozw+XJr5GjhJFvhYLtH8x6Ld/wCz3glWymfPLK8QTZQwE+U2PnmAPpuRwi1r2JN8lE27jYl+J1jYsxFHZ87xyYD6Qfmcch9zyXWNLSsjY1kbQ1kbWta0ZBrWiwAHQBBeREQEVCV5a7FYIReaVkY6vcG/i+qMxE2nUPWi1So3n4Yz/H4v4I5HfqG2/VWY96+GHWR4+sMn/YFa+qPmlRwuRMb9nP4luKLC4dtlQTm0VTGSdGl3A7/K6xWZ4lt5R747UnVo191UVAVVGjw43RyS08scMroZJGOayVtrscRk7P8A5a9rHNcivqKzD68ucXMqqWUlxcS4l4OZJPqDgfuHd12Qoh377v8Ax4vbqdvvadtpgBm+IfH3LP8ATf5Qgx+32ExY5hkeJ0bffwNImjGbi1uckZ6uYSXN6tJ6hR9uu27dhlYHPJ9nn4WTtHIX8sgHVpJP0LhzXq3Q7eHDqsMlP93qi1ko1DHaMlA7XsexPQL075dgPYKrxoG2pqoktA0jk1fH2Grm9rj4UGe3i7np5q5kuGRtfDXXe4ggRxOPmc4u0EbgeIWvncAaKSdiqaDCoafD561ss8he6NhIBFxxFkbdQy4cQXakm3RaRuN26M0TsNnkLJGNf7NILcXDY8TG8QI4mept75AjRqiraygrKHEJG1EjzPG8PExcS5+fFHM1xzzyPYi3JB2AFValu024ZidG2Q2E0dmTsGVngeoD5XDMfccltqAiIgIiICIiAiIgIiICh/f1t6YIhQQEiSobxTOGXDETYMB6vIN+wI+JTAsJtTsdR4hF4dXGHWvwvHlkjJ5sfqPpoeYKDnfdBsD+0arxJm3pqUtdJfSR2rIvvqew7hfe+Lb32+q8KB392pSWstpI/R8v05N7Z81I+8CglwjBRS4bFI5r+Js84AJY1w9499swX+nitYAWuMlFe6vYR2JVgDwfZ4OF856i/liB6uII+gcUG77ptnYcOo5MYrxbyO8Bp1DDlxNB+OQ2a3sb6OUW47jFTida6VwL5al7WsY3O1zwxxsHQZD9ea3PfVt2KqcUlMQKajPD5cmvkaOEkWy4Wjyj+Y8wtl3B7v8A/wCRqG/M2mB/D5rflrf5j0KCRN2+xLMMo2xZGWSz53j4nkekH5W+kfc81tiBEBeLF8YgpojJO8MYOZ1J5NaNXHsFax/G4qSF00xs1ugGrnH0taOZKgTaXaaetmMkpsBcMYD5YweQHXqef4A0tb0rTp/Trcu257VjzP6Q2faTezUTEspB4EenFkZXd76M+1z3Wizzue4ue5znHVziXE/c5r4RcJtM+Xs+PxcXHrrHXX+fyIiLCSWWcwHbStpCPClJYP8ADfd7PoAc2/ykLBokTpzyYqZa+m8bhO2yG8OnrbMd7qb/AOtxuHd43fF9Nf6rbLrl5riCCCQRYgjIgjQg8iph3c7fGpAp6l3vmjyPOXiga3/fA/Iz6rvS++0vJ9S6T7GJy4f5fjHy/wCJBXy9oIsRcHIg53+y+kXR59FGIYBgmzxdVyRuklme807COLgOvBF8LALjzuztp0NjZfbaHaKGqoa2NkT3gvhDbmzRbhc0nWRhsTpcHS11IG2uycWI0klPLlxeaN9rmORvoeP6HqCQuUgarDK3nFUUcn4LT/8AppH5Du6CuIUVVhtaWOJjnpJAWuHVpux7erSLEdQVMO09DHtFhLK2maBWUgIfGNTwi8kPcH1s+tuZVvb3CYscwuPE6Nvv6dpEsYzcWszkiPUsJLm9Wk9QtN3JYzWQ4i1lPE+aOezahjdGtv5ZSTk3gJvc6gkc0GF3dbaPwysZLmYn2ZOwfEwnMgfM31D6W5ldaU1Q2RjXsN2va1zT1DhcH8ELUaLdPhsdbLWGLjfI7jax1jFE7VzmM6l1zne18rLcgEFUREBERAREQEREBERAREQUc0HVavjmy746GphwhkVNLUcbrgFg4n2DyCPS4tFgdB2W0og5V2O3X1VTiPstTE+FsNn1FxYiO+Qa7Ql9rAi/M52K6kpaZkbGsjaGsja1rWgWDWtFgAOgFld4VVAVCVVa3vBxw0mHzyNNnkCOM9HynhB+1y7+VZiNzoRZvH2qNXUljHe5py5rOjnDJ8n30HYd1qaoAqqJady+kcbDXDirSvwgREWqQIiICIl0BfdPO5j2vY4tcwhzXDUEG4IXwiyxMRMal0PsftEK2lZLkHemRo+F7fV9jkR2Kzihvc9jJjqXwE+WobxAfvx5/q2/+UKYwpNZ3D591Dje757Ujx5j7KqId++7/wAeH26BvvadtpgBm+IfH3LP9N/lCl5UIWyChTcHszicDnzSN8Klnb6JLh8jh6JI2fCMyLnUHnkRLuEYDTUrS2mhZE17nPcGNtxOcbkk6n/sMhkveiAiIgIiICIiAiIgIiICIiAiIgIiICIiAoq381pEFNEPjkkef+mwAfq9Sqod3+g8VH0tU/1jUjjRvLDlmn00mYR4x1wD1X0vFRVHwn7f7L2qHyMM4rzWX0XpvMpy8Fb18+J+kiIijrAXzJIALlHOAzKxs83Ee3JTOLxpzW7+IUvVuqV4OPt3vPiP1ldkridMv6q17Q/5j+VaRX9OPipGorD55m6lys1vVfJP5mI/D0MrXDXP6/7r2wzh2n4WKX0x5BuFH5HCpkjdY1Kz6d17kce8RltNq/HfeY+0tt2Tq/CraZ97WljB+jjwO/RxXRjVzJhDuKWEjnJD/raumwqSkTG4lddctW98d6/GFURF0efEREBERAREQEREBERAREQEREBERAREQEXkhxaB8r4WysdLEGufGHAuYHX4S5uo0/p1C9aAow37UBdSwSj/AAZS0/SVn+7W/lSesLthgftlFPB8UjDwdnt8zD/mA/K6Yr+i8WaZK+qsw5eXohrCMjmP1Vh7CCQ4EEEgg6gg2IP0K+Ve5MVMsatG0DjcvNxb+rFbU/vzDICub3VHV45An9F4EUWOnYYnff8AK4t/EnNmutxH113/ANf2XZZ3O1/HJWkRTa0rSNVjSiy5r5rTfJO5kREWzkIiINp3d0hmradmtpWOP0Z5z/p/VdJNUObi8CJdLVOGTPdR93GxeR9Bwj+YqYwvP8iI9rbXzehtmnJix1n+mulURWaysjiY6SVwYyNrnPc42DWtFySei4uS8is0tXHKxr4ntex4Ba5pDmuB0IcMiFeQEREBERAREQEREBERAREQERaXt/vSpMMHA68tQ4XbC02yOjpH6Mb+SeQQbViOJxQRulnkbHGwXc95DQPuefZaa/a4YvQ1YweodHPFdrSWhjjzaRfNrXgOaHZEEcrLWcY4dpcHEsPlq6MucYQ424wPMyxOYe3NpOhFr+pRFsNtdLhlayZoJaPJNHpxxk+Ztj8QyI7gILezO09Th1c2oHF4kbnCZjiQXgm0sb753PfQgHkutcFxiKqgjngdxRzNDmn66gjkQbgjkQVBW+rY+ORjMWorOhqQwzcOl3gcE1uXFk13R1uZKsbi94Hs0/sU7vc1Lh4RJyjlOQHZr8h/EB1KDopUIQFVQQZvi2MME/tcTfdVB95b4JTzPQP1v81+oUbLrPEKCOaN8UrQ9kgLXNOhB/5que9vd3k2HvLmXkpnHySc2X0ZLbQ9DofrkrbiciJj0W8q/kYdT6oagiIrBDEREBERAXtwfCJaqZkMDeJ8psOg6uceTQMyey+MNwyWolbFAx0j3mzWt17k8gBzJyC6B3e7AMw+IufZ9RKB4jxo0a+Gy/w9TzI7ACNyM8Yq/V3w4pvP0Z7ZzA46Omigj0ibYnm5xze89yST91k0RUczudytY7KFQTv83gcR/Z1O7JvC6pcOZ1ZDftk49+EcipI3m7ctwyjdICDPLdkDTnd1s3kfK0G5+w5rmjZrAKjE61kLCXPncXSSOueEXvJK889Se5IHNYEnf2faesaJ53zujoYg4FjiOB8gF3OHF6AwZlwte4GealHZLeNQYjxNppfeMLrxvHC8tB9bW/E065aXzsot3v7TQ0NLHg9B5WsY3xyNQ31CMn5nnzu+o6lYDcnsQ6qqvapbtgoiHcVy3jkHmawO6D1O7WHxIOmEUTUX9oCjNbLDKwtpg7hiqG3de2RdIzUNJuQRoLXHSVYJ2va1zHBzXgOa4G4IcLgg8wQguIiICIiAiIgIiICIiAo330bv/bqXx4W3qaUOLbayR6vj7kepve4+JSQqFByTu422fhlY2XMxSWZOwfEwn1AfM31D7jmVtm+zYljHtxGjs6nrOFz+DNrXvHE2QfuyDP8Aiv8AMFY33bv/AGOp9qgbanqnEuAGUUpuXN7Ndm4fzDkFldzO1kVTC/CK+z45Wv8AA4jqD5nw35Eetp5EHsgu7h8Yknjnw6ohdNSua8h3CSyPj9cTnaAPvcDW4PW4jrb7Y6XDKx8Lrlh88Mnzxk+U3HxDQ9x3ClHeTvDdhP8A6dhlMKYNa0+Lwi3C8eqFufEdQXuubg5XzV6Ms2lwex4RX0XPIXfbI9mSgfZzeyDZtz+3/wC0aTgldeppg1sl9ZG6Ml+9rHuO4UgLjrZbaKfDK1kzAQ6FxbJGcuJt7SRuHLT7EA8l1vgmMRVUEc8DuKOZoc0/XUEciDcEciCg9ytz07XtLXtDmuBBa4Agg6gg6hXEQRVtXuSjeS/D3iInPwX3Mf8AI/Ms+huPooxxnY+upSfaKeRoHxhvGw/9Rt2/quo1SymY+Zenae6Nfj1t3js5Eui6sqtnqSQ3lpoXnq6Jjj+SFYj2Qw9ubaOmB7QR/wDipPv8fJx90n5uYaOhlmdwwxvkceTGuefw0Fb1s7uZrpyHVNqZnez5D9GA2H8x+yneGnYwWY1rR0aA0fgL7suN+dae1Y06V4tY8sLszsfSUDOGnZYu9cjvNI/+J3TsLDss1ZVRQZmbTuUqIiO0CsV1bHDG+SVwYyNrnvcdGtaLklXyoI397wOJ37Op3ZMLXVLhzdqyG/bJx78I5FYZe2l3vYXibpKXFKdrIXvd4ErrkAXswvI80Un7zTbO2XPYaLZCLAKOsqKOOSqmeCWAtDntZ8DTw6saSXOIAuBpkFHG5PYZs8rq6qAFNRkubxZNfIwcXEb/AAsHmPe3deqt3/VTcRfJCA+jBDGwuHCXNaf/AHA/Vr3ZnmLEAjJBHmF4dVYlWiNpMk1VIS5zupPE+Rx5AC5P0Urb0cehwqgjwihNnOYPHePVwOzdxH55Dcno3LQhSXgmD0xBr6akbBU1kINpBwG7hxgSNbcNJPDxEC5sL5hc5bQbKYrJiXg1UTjVVkhIJzZJc5uY8ZeGB09IbysgyG6HYH9o1fFK29NTFrpb6PdfyRfe1z2B6hdRtaALDQLC7HbKxYfSR08WfALvfaxkkd63n6nQcgAOSziAiIgIiICIiAiIgIiICIiDHbQ4FDWU0tPOLsmaWnqDq1zf3mmxH0XJOP4LU4ZWuieS2WneHMe3K4B4o5GHocj205LsdRxvn3f+30vjQtvU0oJaAM5I9Xx9zq5ve4+JBr+JwR7SYQ2aIAV1ECHNGRLrXez+GQDib0cLdVE+w21suGVrJ2gloPBNHpxxk+dv8QtcdCAr+7nbV+GVjZczE+zJ2D4mE6gfM31D7jmt+3m7qpaqqiq8KYJY6+zn8JAY1zhxeNxaBjxmT1v8wCDz76tkI5GMxahs6GpDDNw6Xfbgmty4smu6OA5kraNweE4lBBJ7SzgppbPha+4k4za7ms5McOtswCBmStt3dbFPw6iFPNN493F5HD7thdYlkYOZbfPPnc2F1tlkFUREBERAREQEREBERB4cbFR7PL7JweOWO8LjJDQ+3lLrArlaj2DxCfEhRzxvZPI4ukc8Xs295Ji7R41NwcyQOa63Vt0QvewvYi9hcA5kX+w/CCCd8G00VFTR4PQeVrGs8cg5hvqbG4jVzz53fUdStf3M7BCtqTU1DR7NSEOdxemSQeZrDf4R6ndrD4l79r9yOJe2B0TzUsqpfNMcnxl5u507egzPE3LLQZBZjelj8OF0EeEUJs5zPfvHqDHZu4rfHIbk9G5aEINR3lbzZquvbJSSvjioyW07mEtJPxy5fNp/CB1KnbdzXVlTQQz4gxglddzCG2cWEWa9zdGucLny8iNL2UDbodgf2jV8crb01MWulvo92rIh9dT2B6hdRMbYWGgQfSIiAiIgIiICIiAiIgIiICIiAqEKqIIix3cJFUYk6dsoipZfeSRsHn8QnztjuOFrT6r52uQApQwbB4aWFkFO3gjiFmtuTYXvqczmSfuvaiAiIgIiICIiAiIgIiICIiAiIgKMN425WKue6opX+DUvzcHkmOU6ebUsOmYyy05qT0QYTY7ZWLD6SOniz4Bd7rZyPd63n6n8AAclm0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78" name="AutoShape 6" descr="data:image/jpeg;base64,/9j/4AAQSkZJRgABAQAAAQABAAD/2wCEAAkGBhASERQUEBIVFBUQFxAVFRUWFBUUFxUYExQYFhQVFRIYHCYeGBojHhgUIC8gIycpOCwtFR4xNjAqNSYtLCkBCQoKDgwOGQ8PGjUkHh8sNCkrNTUsKSwsKikqKSksLCktLDUsNS0qNSwsLSwpLCwsLywsKS0sLCw0LDUvNSk0Kf/AABEIALcBEwMBIgACEQEDEQH/xAAcAAEAAQUBAQAAAAAAAAAAAAAABwEDBQYIBAL/xABBEAABAwIDBgMHAQUHAwUAAAABAAIDBBEFITEGBxJBUWETIjIUI0JScYGRoRVicoKxCCRDkrLR8IPB0iUzRVOi/8QAGwEBAAIDAQEAAAAAAAAAAAAAAAQFAQIDBgf/xAAtEQEAAgIBAwEHAgcAAAAAAAAAAQIDEQQFITESExRBUWFxkcHwBjJCobHR4f/aAAwDAQACEQMRAD8AnFERAREQEREBERAREQEREBERAREQEREBERAREQEREBERAREQEREBERAREQEREBERAREQEREBfMjwASSABcknIADUkr6UP7+N4HgxewU7veTtvOR8ER0Z2L+f7v8AEg1zHt/VS3EnPpOF9JH7sROFhKAc5eL1Ncc7Hpa4OanHZ/GRVU0M/hvi8dgeGSWDhfMadRmOxByXNu6DYL9oVfHM3+7Upa6W+j3asi+9rnsO4Xq3r7yZKqta2jlcyGhcRE5ji3ikGTpQRy+Fva5+JB0zdVWg7AbXVH7KbV4w+ONtxwSkFpfGSGtfI0ZXc45WGYsbZreaepZI0Pjc17XAFrmkOa4HQhwyIQXUREBERAREQEREBERARCscdoKb2j2UTM9o4C/wuK7uEWzIGmoNtbXOgQe9zlC+9re9V0076OkjdA5luKd4Bc4OFwYRmA3943OuQstC3gbY4v8AtEiqkMUlHKHRRx3EbC3Nj2A+u4seJ1yQ7kMlv21NBHtDhLK2maPbKQEPjbqeEXlh6n52fW2pKDfN2227MTo2y3Amjsydg5PA9QHyu1H3HJbauRt3W2z8MrGy5mJ9mTsHxMJ1A+Zuo+45ldZ0lWyVjZI3BzJGtc1w0c1wuCPqEF5ERAREQEREBERAREQEREBEXzJIGgkkAAEknIADUkoMDtxtdFh1JJUSWJHljZe3iSOB4W/TIknkAVyrFFVYnW2F5Kirk1PNzjck/K0D8BvZbBvY28OJVh8M/wB3p+JkI+bPzSkdXWFugA7ret22Cw4Ph0mK1zfeys9yw5ODHehrejpDY9mgd0H1vCxeLBMMjwuid76dhM0gycGvykkPR0hBaOjQegUf7rNhDidYA8H2eCz5z1F/LED1cRbsA49Fg6yqqsSrS43knq5AAB1cbNaOjQLDsApg2sxCPZ/CWUNK4e11QJkkGRHELSzdRpwM+l9WoNU31bdiqnFHTECmozw+XJr5GjhJFvhYLtH8x6Ld/wCz3glWymfPLK8QTZQwE+U2PnmAPpuRwi1r2JN8lE27jYl+J1jYsxFHZ87xyYD6Qfmcch9zyXWNLSsjY1kbQ1kbWta0ZBrWiwAHQBBeREQEVCV5a7FYIReaVkY6vcG/i+qMxE2nUPWi1So3n4Yz/H4v4I5HfqG2/VWY96+GHWR4+sMn/YFa+qPmlRwuRMb9nP4luKLC4dtlQTm0VTGSdGl3A7/K6xWZ4lt5R747UnVo191UVAVVGjw43RyS08scMroZJGOayVtrscRk7P8A5a9rHNcivqKzD68ucXMqqWUlxcS4l4OZJPqDgfuHd12Qoh377v8Ax4vbqdvvadtpgBm+IfH3LP8ATf5Qgx+32ExY5hkeJ0bffwNImjGbi1uckZ6uYSXN6tJ6hR9uu27dhlYHPJ9nn4WTtHIX8sgHVpJP0LhzXq3Q7eHDqsMlP93qi1ko1DHaMlA7XsexPQL075dgPYKrxoG2pqoktA0jk1fH2Grm9rj4UGe3i7np5q5kuGRtfDXXe4ggRxOPmc4u0EbgeIWvncAaKSdiqaDCoafD561ss8he6NhIBFxxFkbdQy4cQXakm3RaRuN26M0TsNnkLJGNf7NILcXDY8TG8QI4mept75AjRqiraygrKHEJG1EjzPG8PExcS5+fFHM1xzzyPYi3JB2AFValu024ZidG2Q2E0dmTsGVngeoD5XDMfccltqAiIgIiICIiAiIgIiICh/f1t6YIhQQEiSobxTOGXDETYMB6vIN+wI+JTAsJtTsdR4hF4dXGHWvwvHlkjJ5sfqPpoeYKDnfdBsD+0arxJm3pqUtdJfSR2rIvvqew7hfe+Lb32+q8KB392pSWstpI/R8v05N7Z81I+8CglwjBRS4bFI5r+Js84AJY1w9499swX+nitYAWuMlFe6vYR2JVgDwfZ4OF856i/liB6uII+gcUG77ptnYcOo5MYrxbyO8Bp1DDlxNB+OQ2a3sb6OUW47jFTida6VwL5al7WsY3O1zwxxsHQZD9ea3PfVt2KqcUlMQKajPD5cmvkaOEkWy4Wjyj+Y8wtl3B7v8A/wCRqG/M2mB/D5rflrf5j0KCRN2+xLMMo2xZGWSz53j4nkekH5W+kfc81tiBEBeLF8YgpojJO8MYOZ1J5NaNXHsFax/G4qSF00xs1ugGrnH0taOZKgTaXaaetmMkpsBcMYD5YweQHXqef4A0tb0rTp/Trcu257VjzP6Q2faTezUTEspB4EenFkZXd76M+1z3Wizzue4ue5znHVziXE/c5r4RcJtM+Xs+PxcXHrrHXX+fyIiLCSWWcwHbStpCPClJYP8ADfd7PoAc2/ykLBokTpzyYqZa+m8bhO2yG8OnrbMd7qb/AOtxuHd43fF9Nf6rbLrl5riCCCQRYgjIgjQg8iph3c7fGpAp6l3vmjyPOXiga3/fA/Iz6rvS++0vJ9S6T7GJy4f5fjHy/wCJBXy9oIsRcHIg53+y+kXR59FGIYBgmzxdVyRuklme807COLgOvBF8LALjzuztp0NjZfbaHaKGqoa2NkT3gvhDbmzRbhc0nWRhsTpcHS11IG2uycWI0klPLlxeaN9rmORvoeP6HqCQuUgarDK3nFUUcn4LT/8AppH5Du6CuIUVVhtaWOJjnpJAWuHVpux7erSLEdQVMO09DHtFhLK2maBWUgIfGNTwi8kPcH1s+tuZVvb3CYscwuPE6Nvv6dpEsYzcWszkiPUsJLm9Wk9QtN3JYzWQ4i1lPE+aOezahjdGtv5ZSTk3gJvc6gkc0GF3dbaPwysZLmYn2ZOwfEwnMgfM31D6W5ldaU1Q2RjXsN2va1zT1DhcH8ELUaLdPhsdbLWGLjfI7jax1jFE7VzmM6l1zne18rLcgEFUREBERAREQEREBERAREQUc0HVavjmy746GphwhkVNLUcbrgFg4n2DyCPS4tFgdB2W0og5V2O3X1VTiPstTE+FsNn1FxYiO+Qa7Ql9rAi/M52K6kpaZkbGsjaGsja1rWgWDWtFgAOgFld4VVAVCVVa3vBxw0mHzyNNnkCOM9HynhB+1y7+VZiNzoRZvH2qNXUljHe5py5rOjnDJ8n30HYd1qaoAqqJady+kcbDXDirSvwgREWqQIiICIl0BfdPO5j2vY4tcwhzXDUEG4IXwiyxMRMal0PsftEK2lZLkHemRo+F7fV9jkR2Kzihvc9jJjqXwE+WobxAfvx5/q2/+UKYwpNZ3D591Dje757Ujx5j7KqId++7/wAeH26BvvadtpgBm+IfH3LP9N/lCl5UIWyChTcHszicDnzSN8Klnb6JLh8jh6JI2fCMyLnUHnkRLuEYDTUrS2mhZE17nPcGNtxOcbkk6n/sMhkveiAiIgIiICIiAiIgIiICIiAiIgIiICIiAoq381pEFNEPjkkef+mwAfq9Sqod3+g8VH0tU/1jUjjRvLDlmn00mYR4x1wD1X0vFRVHwn7f7L2qHyMM4rzWX0XpvMpy8Fb18+J+kiIijrAXzJIALlHOAzKxs83Ee3JTOLxpzW7+IUvVuqV4OPt3vPiP1ldkridMv6q17Q/5j+VaRX9OPipGorD55m6lys1vVfJP5mI/D0MrXDXP6/7r2wzh2n4WKX0x5BuFH5HCpkjdY1Kz6d17kce8RltNq/HfeY+0tt2Tq/CraZ97WljB+jjwO/RxXRjVzJhDuKWEjnJD/raumwqSkTG4lddctW98d6/GFURF0efEREBERAREQEREBERAREQEREBERAREQEXkhxaB8r4WysdLEGufGHAuYHX4S5uo0/p1C9aAow37UBdSwSj/AAZS0/SVn+7W/lSesLthgftlFPB8UjDwdnt8zD/mA/K6Yr+i8WaZK+qsw5eXohrCMjmP1Vh7CCQ4EEEgg6gg2IP0K+Ve5MVMsatG0DjcvNxb+rFbU/vzDICub3VHV45An9F4EUWOnYYnff8AK4t/EnNmutxH113/ANf2XZZ3O1/HJWkRTa0rSNVjSiy5r5rTfJO5kREWzkIiINp3d0hmradmtpWOP0Z5z/p/VdJNUObi8CJdLVOGTPdR93GxeR9Bwj+YqYwvP8iI9rbXzehtmnJix1n+mulURWaysjiY6SVwYyNrnPc42DWtFySei4uS8is0tXHKxr4ntex4Ba5pDmuB0IcMiFeQEREBERAREQEREBERAREQERaXt/vSpMMHA68tQ4XbC02yOjpH6Mb+SeQQbViOJxQRulnkbHGwXc95DQPuefZaa/a4YvQ1YweodHPFdrSWhjjzaRfNrXgOaHZEEcrLWcY4dpcHEsPlq6MucYQ424wPMyxOYe3NpOhFr+pRFsNtdLhlayZoJaPJNHpxxk+Ztj8QyI7gILezO09Th1c2oHF4kbnCZjiQXgm0sb753PfQgHkutcFxiKqgjngdxRzNDmn66gjkQbgjkQVBW+rY+ORjMWorOhqQwzcOl3gcE1uXFk13R1uZKsbi94Hs0/sU7vc1Lh4RJyjlOQHZr8h/EB1KDopUIQFVQQZvi2MME/tcTfdVB95b4JTzPQP1v81+oUbLrPEKCOaN8UrQ9kgLXNOhB/5que9vd3k2HvLmXkpnHySc2X0ZLbQ9DofrkrbiciJj0W8q/kYdT6oagiIrBDEREBERAXtwfCJaqZkMDeJ8psOg6uceTQMyey+MNwyWolbFAx0j3mzWt17k8gBzJyC6B3e7AMw+IufZ9RKB4jxo0a+Gy/w9TzI7ACNyM8Yq/V3w4pvP0Z7ZzA46Omigj0ibYnm5xze89yST91k0RUczudytY7KFQTv83gcR/Z1O7JvC6pcOZ1ZDftk49+EcipI3m7ctwyjdICDPLdkDTnd1s3kfK0G5+w5rmjZrAKjE61kLCXPncXSSOueEXvJK889Se5IHNYEnf2faesaJ53zujoYg4FjiOB8gF3OHF6AwZlwte4GealHZLeNQYjxNppfeMLrxvHC8tB9bW/E065aXzsot3v7TQ0NLHg9B5WsY3xyNQ31CMn5nnzu+o6lYDcnsQ6qqvapbtgoiHcVy3jkHmawO6D1O7WHxIOmEUTUX9oCjNbLDKwtpg7hiqG3de2RdIzUNJuQRoLXHSVYJ2va1zHBzXgOa4G4IcLgg8wQguIiICIiAiIgIiICIiAo330bv/bqXx4W3qaUOLbayR6vj7kepve4+JSQqFByTu422fhlY2XMxSWZOwfEwn1AfM31D7jmVtm+zYljHtxGjs6nrOFz+DNrXvHE2QfuyDP8Aiv8AMFY33bv/AGOp9qgbanqnEuAGUUpuXN7Ndm4fzDkFldzO1kVTC/CK+z45Wv8AA4jqD5nw35Eetp5EHsgu7h8Yknjnw6ohdNSua8h3CSyPj9cTnaAPvcDW4PW4jrb7Y6XDKx8Lrlh88Mnzxk+U3HxDQ9x3ClHeTvDdhP8A6dhlMKYNa0+Lwi3C8eqFufEdQXuubg5XzV6Ms2lwex4RX0XPIXfbI9mSgfZzeyDZtz+3/wC0aTgldeppg1sl9ZG6Ml+9rHuO4UgLjrZbaKfDK1kzAQ6FxbJGcuJt7SRuHLT7EA8l1vgmMRVUEc8DuKOZoc0/XUEciDcEciCg9ytz07XtLXtDmuBBa4Agg6gg6hXEQRVtXuSjeS/D3iInPwX3Mf8AI/Ms+huPooxxnY+upSfaKeRoHxhvGw/9Rt2/quo1SymY+Zenae6Nfj1t3js5Eui6sqtnqSQ3lpoXnq6Jjj+SFYj2Qw9ubaOmB7QR/wDipPv8fJx90n5uYaOhlmdwwxvkceTGuefw0Fb1s7uZrpyHVNqZnez5D9GA2H8x+yneGnYwWY1rR0aA0fgL7suN+dae1Y06V4tY8sLszsfSUDOGnZYu9cjvNI/+J3TsLDss1ZVRQZmbTuUqIiO0CsV1bHDG+SVwYyNrnvcdGtaLklXyoI397wOJ37Op3ZMLXVLhzdqyG/bJx78I5FYZe2l3vYXibpKXFKdrIXvd4ErrkAXswvI80Un7zTbO2XPYaLZCLAKOsqKOOSqmeCWAtDntZ8DTw6saSXOIAuBpkFHG5PYZs8rq6qAFNRkubxZNfIwcXEb/AAsHmPe3deqt3/VTcRfJCA+jBDGwuHCXNaf/AHA/Vr3ZnmLEAjJBHmF4dVYlWiNpMk1VIS5zupPE+Rx5AC5P0Urb0cehwqgjwihNnOYPHePVwOzdxH55Dcno3LQhSXgmD0xBr6akbBU1kINpBwG7hxgSNbcNJPDxEC5sL5hc5bQbKYrJiXg1UTjVVkhIJzZJc5uY8ZeGB09IbysgyG6HYH9o1fFK29NTFrpb6PdfyRfe1z2B6hdRtaALDQLC7HbKxYfSR08WfALvfaxkkd63n6nQcgAOSziAiIgIiICIiAiIgIiICIiDHbQ4FDWU0tPOLsmaWnqDq1zf3mmxH0XJOP4LU4ZWuieS2WneHMe3K4B4o5GHocj205LsdRxvn3f+30vjQtvU0oJaAM5I9Xx9zq5ve4+JBr+JwR7SYQ2aIAV1ECHNGRLrXez+GQDib0cLdVE+w21suGVrJ2gloPBNHpxxk+dv8QtcdCAr+7nbV+GVjZczE+zJ2D4mE6gfM31D7jmt+3m7qpaqqiq8KYJY6+zn8JAY1zhxeNxaBjxmT1v8wCDz76tkI5GMxahs6GpDDNw6Xfbgmty4smu6OA5kraNweE4lBBJ7SzgppbPha+4k4za7ms5McOtswCBmStt3dbFPw6iFPNN493F5HD7thdYlkYOZbfPPnc2F1tlkFUREBERAREQEREBERB4cbFR7PL7JweOWO8LjJDQ+3lLrArlaj2DxCfEhRzxvZPI4ukc8Xs295Ji7R41NwcyQOa63Vt0QvewvYi9hcA5kX+w/CCCd8G00VFTR4PQeVrGs8cg5hvqbG4jVzz53fUdStf3M7BCtqTU1DR7NSEOdxemSQeZrDf4R6ndrD4l79r9yOJe2B0TzUsqpfNMcnxl5u507egzPE3LLQZBZjelj8OF0EeEUJs5zPfvHqDHZu4rfHIbk9G5aEINR3lbzZquvbJSSvjioyW07mEtJPxy5fNp/CB1KnbdzXVlTQQz4gxglddzCG2cWEWa9zdGucLny8iNL2UDbodgf2jV8crb01MWulvo92rIh9dT2B6hdRMbYWGgQfSIiAiIgIiICIiAiIgIiICIiAqEKqIIix3cJFUYk6dsoipZfeSRsHn8QnztjuOFrT6r52uQApQwbB4aWFkFO3gjiFmtuTYXvqczmSfuvaiAiIgIiICIiAiIgIiICIiAiIgKMN425WKue6opX+DUvzcHkmOU6ebUsOmYyy05qT0QYTY7ZWLD6SOniz4Bd7rZyPd63n6n8AAclm0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3080" name="Picture 8" descr="http://www.ihanguoliuxue.com/uploadfile/2014/0529/20140529053642487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4327"/>
          <a:stretch>
            <a:fillRect/>
          </a:stretch>
        </p:blipFill>
        <p:spPr bwMode="auto">
          <a:xfrm>
            <a:off x="2849220" y="260648"/>
            <a:ext cx="6294780" cy="2803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195736" y="260648"/>
          <a:ext cx="6696744" cy="56886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96744"/>
              </a:tblGrid>
              <a:tr h="24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200" kern="1200" dirty="0" smtClean="0"/>
                        <a:t>ㄴ</a:t>
                      </a:r>
                      <a:r>
                        <a:rPr lang="en-US" altLang="ko-KR" sz="3200" kern="1200" dirty="0" smtClean="0"/>
                        <a:t>/</a:t>
                      </a:r>
                      <a:r>
                        <a:rPr lang="ko-KR" altLang="en-US" sz="3200" kern="1200" dirty="0" smtClean="0"/>
                        <a:t>는다면서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200" kern="1200" dirty="0" smtClean="0"/>
                        <a:t>聽說過的事情，再次做確認的詢問句</a:t>
                      </a:r>
                    </a:p>
                  </a:txBody>
                  <a:tcPr anchor="ctr"/>
                </a:tc>
              </a:tr>
              <a:tr h="1608527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내일 미국에 간다면서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聽說你明天去美國？</a:t>
                      </a:r>
                      <a:endParaRPr lang="ko-KR" altLang="en-US" sz="1800" b="1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608527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그 오빠 군대 안 갔다면서요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聽說那個歐巴沒去當兵？</a:t>
                      </a:r>
                      <a:endParaRPr lang="ko-KR" altLang="en-US" sz="1800" b="1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467544" y="188640"/>
            <a:ext cx="1538883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8800" dirty="0" smtClean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文法</a:t>
            </a:r>
            <a:endParaRPr lang="zh-TW" altLang="en-US" sz="8800" dirty="0">
              <a:solidFill>
                <a:schemeClr val="accent1">
                  <a:lumMod val="75000"/>
                </a:schemeClr>
              </a:solidFill>
              <a:latin typeface="王漢宗特明體一標準" pitchFamily="18" charset="-120"/>
              <a:ea typeface="王漢宗特明體一標準" pitchFamily="18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195736" y="260648"/>
          <a:ext cx="6552728" cy="57001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52728"/>
              </a:tblGrid>
              <a:tr h="1944216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3200" kern="1200" dirty="0" smtClean="0"/>
                        <a:t>名詞</a:t>
                      </a:r>
                      <a:r>
                        <a:rPr lang="en-US" altLang="ko-KR" sz="3200" kern="1200" dirty="0" smtClean="0"/>
                        <a:t>(</a:t>
                      </a:r>
                      <a:r>
                        <a:rPr lang="ko-KR" altLang="en-US" sz="3200" kern="1200" dirty="0" smtClean="0"/>
                        <a:t>이</a:t>
                      </a:r>
                      <a:r>
                        <a:rPr lang="en-US" altLang="ko-KR" sz="3200" kern="1200" dirty="0" smtClean="0"/>
                        <a:t>)</a:t>
                      </a:r>
                      <a:r>
                        <a:rPr lang="ko-KR" altLang="en-US" sz="3200" kern="1200" dirty="0" smtClean="0"/>
                        <a:t>나</a:t>
                      </a:r>
                    </a:p>
                    <a:p>
                      <a:pPr algn="ctr"/>
                      <a:r>
                        <a:rPr lang="ko-KR" altLang="en-US" sz="3200" kern="1200" dirty="0" smtClean="0"/>
                        <a:t>動詞거나  或者</a:t>
                      </a:r>
                    </a:p>
                  </a:txBody>
                  <a:tcPr anchor="ctr"/>
                </a:tc>
              </a:tr>
              <a:tr h="187794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갑자기 고기 먹고 싶은데 삼겹살이나 불고기 먹자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突然好想吃肉，我們去吃五花肉或烤肉吧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~</a:t>
                      </a:r>
                      <a:endParaRPr lang="en-US" altLang="ko-KR" sz="1800" b="1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87794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오후에 할 일이 없어서 운동하거나 쇼핑하려고 해요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下午沒有要做的事，打算去運動或購物。</a:t>
                      </a:r>
                      <a:endParaRPr lang="ko-KR" altLang="en-US" sz="1800" b="1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467544" y="188640"/>
            <a:ext cx="1538883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8800" dirty="0" smtClean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文法</a:t>
            </a:r>
            <a:endParaRPr lang="zh-TW" altLang="en-US" sz="8800" dirty="0">
              <a:solidFill>
                <a:schemeClr val="accent1">
                  <a:lumMod val="75000"/>
                </a:schemeClr>
              </a:solidFill>
              <a:latin typeface="王漢宗特明體一標準" pitchFamily="18" charset="-120"/>
              <a:ea typeface="王漢宗特明體一標準" pitchFamily="18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355976" y="254258"/>
            <a:ext cx="2441694" cy="144655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TW" altLang="en-US" sz="8800" dirty="0" smtClean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補充</a:t>
            </a:r>
            <a:endParaRPr lang="zh-TW" altLang="en-US" sz="8800" dirty="0">
              <a:solidFill>
                <a:schemeClr val="accent1">
                  <a:lumMod val="75000"/>
                </a:schemeClr>
              </a:solidFill>
              <a:latin typeface="王漢宗特明體一標準" pitchFamily="18" charset="-120"/>
              <a:ea typeface="王漢宗特明體一標準" pitchFamily="18" charset="-120"/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4716016" y="2348880"/>
            <a:ext cx="3888432" cy="3779758"/>
          </a:xfrm>
          <a:prstGeom prst="wedgeRoundRectCallout">
            <a:avLst>
              <a:gd name="adj1" fmla="val -43602"/>
              <a:gd name="adj2" fmla="val -62096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dirty="0" smtClean="0"/>
              <a:t> 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在韓國회식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員工聚餐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常常是下班後老闆同事們直接一起到餐廳吃飯，當然酒也是不會少喝，雖然偷溜是不太禮貌的行為，不太會喝酒的人還是建議想好理由避酒或是偷溜囉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尤其在韓國聚餐可不是吃完就能走的，續攤再續攤是大家心照不宣的潛規則。酒量好想續攤到底，不介意喝酒的人則可以趁機學一下韓國聚餐喝酒時會玩的小遊戲，也是不錯的文化交流。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http://api.ning.com/files/z7xKGPrSF9B6wiATPoJGYgmSVfDKl9scYntbWxWLonYAgkwpB02bjf7br2T0kuFvS5hH2OKXgnUeFBN1JOHtX-jFLf1jZBI-/140213_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3819525" cy="5095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229</Words>
  <Application>Microsoft Office PowerPoint</Application>
  <PresentationFormat>如螢幕大小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美食韓國語</dc:title>
  <dc:creator>user</dc:creator>
  <cp:lastModifiedBy>user</cp:lastModifiedBy>
  <cp:revision>29</cp:revision>
  <dcterms:created xsi:type="dcterms:W3CDTF">2014-12-25T06:00:44Z</dcterms:created>
  <dcterms:modified xsi:type="dcterms:W3CDTF">2014-12-30T05:54:28Z</dcterms:modified>
</cp:coreProperties>
</file>