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49750B-6E42-6B4F-9C3A-667E6A378E1B}" type="datetimeFigureOut">
              <a:rPr kumimoji="1" lang="zh-TW" altLang="en-US" smtClean="0"/>
              <a:t>18/7/27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TEST 101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r>
              <a:rPr kumimoji="1" lang="en-US" altLang="zh-TW" dirty="0" smtClean="0"/>
              <a:t>Jenny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22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關係子句簡化成分</a:t>
            </a:r>
            <a:r>
              <a:rPr lang="zh-TW" altLang="en-US" dirty="0" smtClean="0"/>
              <a:t>詞片語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名詞＋</a:t>
            </a:r>
            <a:r>
              <a:rPr lang="en-US" altLang="zh-TW" dirty="0" smtClean="0"/>
              <a:t>which/who/that + be + </a:t>
            </a:r>
            <a:r>
              <a:rPr lang="en-US" altLang="zh-TW" dirty="0" err="1" smtClean="0"/>
              <a:t>Ving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Vpp</a:t>
            </a:r>
            <a:r>
              <a:rPr lang="en-US" altLang="zh-TW" dirty="0" smtClean="0"/>
              <a:t>....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→ </a:t>
            </a:r>
            <a:r>
              <a:rPr lang="zh-TW" altLang="en-US" dirty="0" smtClean="0"/>
              <a:t>名詞＋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Ving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Vpp</a:t>
            </a:r>
            <a:r>
              <a:rPr lang="mr-IN" altLang="zh-TW" dirty="0" smtClean="0"/>
              <a:t>…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r>
              <a:rPr lang="zh-TW" altLang="en-US" dirty="0" smtClean="0"/>
              <a:t>名詞</a:t>
            </a:r>
            <a:r>
              <a:rPr lang="en-US" altLang="zh-TW" dirty="0"/>
              <a:t>, which/who/that + be + </a:t>
            </a:r>
            <a:r>
              <a:rPr lang="en-US" altLang="zh-TW" dirty="0" err="1"/>
              <a:t>Ving</a:t>
            </a:r>
            <a:r>
              <a:rPr lang="en-US" altLang="zh-TW" dirty="0"/>
              <a:t>/</a:t>
            </a:r>
            <a:r>
              <a:rPr lang="en-US" altLang="zh-TW" dirty="0" err="1"/>
              <a:t>Vpp</a:t>
            </a:r>
            <a:r>
              <a:rPr lang="en-US" altLang="zh-TW" dirty="0"/>
              <a:t>....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→ </a:t>
            </a:r>
            <a:r>
              <a:rPr lang="zh-TW" altLang="en-US" dirty="0"/>
              <a:t>名詞</a:t>
            </a:r>
            <a:r>
              <a:rPr lang="en-US" altLang="zh-TW" dirty="0"/>
              <a:t>,  </a:t>
            </a:r>
            <a:r>
              <a:rPr lang="en-US" altLang="zh-TW" dirty="0" err="1"/>
              <a:t>Ving</a:t>
            </a:r>
            <a:r>
              <a:rPr lang="en-US" altLang="zh-TW" dirty="0"/>
              <a:t>/</a:t>
            </a:r>
            <a:r>
              <a:rPr lang="en-US" altLang="zh-TW" dirty="0" err="1"/>
              <a:t>Vpp</a:t>
            </a:r>
            <a:r>
              <a:rPr lang="en-US" altLang="zh-TW" dirty="0"/>
              <a:t>...</a:t>
            </a:r>
          </a:p>
          <a:p>
            <a:endParaRPr lang="en-US" altLang="zh-TW" dirty="0"/>
          </a:p>
          <a:p>
            <a:r>
              <a:rPr lang="en-US" altLang="zh-TW" dirty="0"/>
              <a:t>People </a:t>
            </a:r>
            <a:r>
              <a:rPr lang="en-US" altLang="zh-TW" b="1" i="1" dirty="0"/>
              <a:t>who want to climb high mountains</a:t>
            </a:r>
            <a:r>
              <a:rPr lang="en-US" altLang="zh-TW" dirty="0"/>
              <a:t> usually take a guide with them.</a:t>
            </a:r>
          </a:p>
          <a:p>
            <a:pPr marL="0" indent="0">
              <a:buNone/>
            </a:pPr>
            <a:r>
              <a:rPr lang="en-US" altLang="zh-TW" dirty="0" smtClean="0"/>
              <a:t>  → </a:t>
            </a:r>
            <a:r>
              <a:rPr lang="en-US" altLang="zh-TW" dirty="0"/>
              <a:t>People </a:t>
            </a:r>
            <a:r>
              <a:rPr lang="en-US" altLang="zh-TW" b="1" i="1" dirty="0"/>
              <a:t>wanting to climb high mountains</a:t>
            </a:r>
            <a:r>
              <a:rPr lang="en-US" altLang="zh-TW" dirty="0"/>
              <a:t> usually take a guide with them. </a:t>
            </a:r>
          </a:p>
          <a:p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367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Mary will take part in the party which is held by the club.</a:t>
            </a:r>
          </a:p>
          <a:p>
            <a:pPr marL="0" indent="0">
              <a:buNone/>
            </a:pPr>
            <a:r>
              <a:rPr lang="en-US" altLang="zh-TW" dirty="0" smtClean="0"/>
              <a:t>  → </a:t>
            </a:r>
            <a:r>
              <a:rPr lang="en-US" altLang="zh-TW" dirty="0"/>
              <a:t>Mary will take part </a:t>
            </a:r>
            <a:r>
              <a:rPr lang="en-US" altLang="zh-TW" dirty="0" smtClean="0"/>
              <a:t>in the party </a:t>
            </a:r>
            <a:r>
              <a:rPr lang="en-US" altLang="zh-TW" b="1" dirty="0" smtClean="0"/>
              <a:t>held by </a:t>
            </a:r>
            <a:r>
              <a:rPr lang="en-US" altLang="zh-TW" dirty="0" smtClean="0"/>
              <a:t>the club.</a:t>
            </a:r>
          </a:p>
          <a:p>
            <a:endParaRPr kumimoji="1" lang="en-US" altLang="zh-TW" dirty="0"/>
          </a:p>
          <a:p>
            <a:r>
              <a:rPr lang="en-US" altLang="zh-TW" dirty="0"/>
              <a:t>The girl usually comes home late, </a:t>
            </a:r>
            <a:r>
              <a:rPr lang="en-US" altLang="zh-TW" b="1" i="1" dirty="0"/>
              <a:t>which makes</a:t>
            </a:r>
            <a:r>
              <a:rPr lang="en-US" altLang="zh-TW" dirty="0"/>
              <a:t> her parents worried. </a:t>
            </a:r>
          </a:p>
          <a:p>
            <a:pPr marL="0" indent="0">
              <a:buNone/>
            </a:pPr>
            <a:r>
              <a:rPr lang="en-US" altLang="zh-TW" dirty="0" smtClean="0"/>
              <a:t>  → </a:t>
            </a:r>
            <a:r>
              <a:rPr lang="en-US" altLang="zh-TW" dirty="0"/>
              <a:t>The girl usually comes home late, </a:t>
            </a:r>
            <a:r>
              <a:rPr lang="en-US" altLang="zh-TW" b="1" i="1" dirty="0"/>
              <a:t>making</a:t>
            </a:r>
            <a:r>
              <a:rPr lang="en-US" altLang="zh-TW" dirty="0"/>
              <a:t> her parents worried.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24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對等子句簡化成分詞構句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先省略</a:t>
            </a:r>
            <a:r>
              <a:rPr lang="zh-TW" altLang="en-US" sz="2800" dirty="0"/>
              <a:t>連接詞</a:t>
            </a:r>
            <a:r>
              <a:rPr lang="en-US" altLang="zh-TW" sz="2800" dirty="0"/>
              <a:t>and </a:t>
            </a:r>
          </a:p>
          <a:p>
            <a:r>
              <a:rPr lang="zh-TW" altLang="en-US" sz="2800" dirty="0"/>
              <a:t>再把動詞改為分詞</a:t>
            </a:r>
            <a:r>
              <a:rPr lang="en-US" altLang="zh-TW" sz="2800" dirty="0" err="1"/>
              <a:t>Ving</a:t>
            </a:r>
            <a:r>
              <a:rPr lang="en-US" altLang="zh-TW" sz="2800" dirty="0"/>
              <a:t> / </a:t>
            </a:r>
            <a:r>
              <a:rPr lang="en-US" altLang="zh-TW" sz="2800" dirty="0" err="1"/>
              <a:t>Vpp</a:t>
            </a:r>
            <a:endParaRPr lang="en-US" altLang="zh-TW" sz="2800" dirty="0"/>
          </a:p>
          <a:p>
            <a:r>
              <a:rPr lang="en-US" altLang="zh-TW" sz="2800" dirty="0" smtClean="0"/>
              <a:t>S </a:t>
            </a:r>
            <a:r>
              <a:rPr lang="en-US" altLang="zh-TW" sz="2800" dirty="0"/>
              <a:t>+ V..., and + V... → S + V..., </a:t>
            </a:r>
            <a:r>
              <a:rPr lang="en-US" altLang="zh-TW" sz="2800" dirty="0" err="1"/>
              <a:t>Ving</a:t>
            </a:r>
            <a:r>
              <a:rPr lang="en-US" altLang="zh-TW" sz="2800" dirty="0"/>
              <a:t> / </a:t>
            </a:r>
            <a:r>
              <a:rPr lang="en-US" altLang="zh-TW" sz="2800" dirty="0" err="1" smtClean="0"/>
              <a:t>Vpp</a:t>
            </a:r>
            <a:r>
              <a:rPr lang="mr-IN" altLang="zh-TW" sz="2800" dirty="0" smtClean="0"/>
              <a:t>…</a:t>
            </a:r>
            <a:r>
              <a:rPr lang="mr-IN" altLang="zh-TW" sz="2800" dirty="0"/>
              <a:t>			      </a:t>
            </a:r>
          </a:p>
          <a:p>
            <a:pPr marL="0" indent="0">
              <a:buNone/>
            </a:pPr>
            <a:r>
              <a:rPr lang="en-US" altLang="zh-TW" sz="2800" dirty="0"/>
              <a:t>She rode out on her bike, </a:t>
            </a:r>
            <a:r>
              <a:rPr lang="en-US" altLang="zh-TW" sz="2800" b="1" i="1" dirty="0"/>
              <a:t>and hummed</a:t>
            </a:r>
            <a:r>
              <a:rPr lang="en-US" altLang="zh-TW" sz="2800" dirty="0"/>
              <a:t> her favorite songs.</a:t>
            </a:r>
          </a:p>
          <a:p>
            <a:pPr marL="0" indent="0">
              <a:buNone/>
            </a:pPr>
            <a:r>
              <a:rPr lang="en-US" altLang="zh-TW" sz="2800" dirty="0"/>
              <a:t>→ She rode out on her bike, </a:t>
            </a:r>
            <a:r>
              <a:rPr lang="en-US" altLang="zh-TW" sz="2800" b="1" i="1" dirty="0"/>
              <a:t>humming</a:t>
            </a:r>
            <a:r>
              <a:rPr lang="en-US" altLang="zh-TW" sz="2800" dirty="0"/>
              <a:t> her favorite songs. </a:t>
            </a:r>
          </a:p>
          <a:p>
            <a:endParaRPr lang="en-US" altLang="zh-TW" sz="2800" dirty="0"/>
          </a:p>
          <a:p>
            <a:pPr marL="0" indent="0">
              <a:buNone/>
            </a:pP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180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/>
              <a:t>He sat on the sofa and watched TV till midnight. </a:t>
            </a:r>
          </a:p>
          <a:p>
            <a:pPr marL="0" indent="0">
              <a:buNone/>
            </a:pPr>
            <a:r>
              <a:rPr lang="en-US" altLang="zh-TW" sz="2800" dirty="0"/>
              <a:t>→ He sat on the sofa, </a:t>
            </a:r>
            <a:r>
              <a:rPr lang="en-US" altLang="zh-TW" sz="2800" b="1" i="1" dirty="0"/>
              <a:t>watching</a:t>
            </a:r>
            <a:r>
              <a:rPr lang="en-US" altLang="zh-TW" sz="2800" dirty="0"/>
              <a:t> TV till midnight</a:t>
            </a:r>
            <a:r>
              <a:rPr lang="en-US" altLang="zh-TW" sz="2800" dirty="0" smtClean="0"/>
              <a:t>.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The child went to school and was accompanied by his mother. </a:t>
            </a:r>
          </a:p>
          <a:p>
            <a:pPr marL="0" indent="0">
              <a:buNone/>
            </a:pPr>
            <a:r>
              <a:rPr lang="en-US" altLang="zh-TW" sz="2800" dirty="0"/>
              <a:t>→ The child went to school, </a:t>
            </a:r>
            <a:r>
              <a:rPr lang="en-US" altLang="zh-TW" sz="2800" b="1" i="1" dirty="0"/>
              <a:t>accompanied by</a:t>
            </a:r>
            <a:r>
              <a:rPr lang="en-US" altLang="zh-TW" sz="2800" dirty="0"/>
              <a:t> his mother.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32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關係</a:t>
            </a:r>
            <a:r>
              <a:rPr lang="zh-TW" altLang="en-US" dirty="0" smtClean="0"/>
              <a:t>代名詞的選擇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0291"/>
            <a:ext cx="8229600" cy="4876800"/>
          </a:xfrm>
        </p:spPr>
        <p:txBody>
          <a:bodyPr/>
          <a:lstStyle/>
          <a:p>
            <a:endParaRPr lang="en-US" altLang="zh-TW" b="1" dirty="0" smtClean="0"/>
          </a:p>
          <a:p>
            <a:endParaRPr lang="en-US" altLang="zh-TW" b="1" dirty="0"/>
          </a:p>
          <a:p>
            <a:pPr marL="0" indent="0">
              <a:buNone/>
            </a:pPr>
            <a:r>
              <a:rPr lang="zh-TW" altLang="en-US" dirty="0"/>
              <a:t>			</a:t>
            </a:r>
          </a:p>
          <a:p>
            <a:endParaRPr lang="en-US" altLang="zh-TW" b="1" dirty="0" smtClean="0"/>
          </a:p>
          <a:p>
            <a:r>
              <a:rPr lang="zh-TW" altLang="en-US" b="1" dirty="0" smtClean="0"/>
              <a:t>要訣</a:t>
            </a:r>
            <a:r>
              <a:rPr lang="zh-TW" altLang="en-US" b="1" dirty="0"/>
              <a:t>：</a:t>
            </a:r>
            <a:r>
              <a:rPr lang="en-US" altLang="zh-TW" b="1" dirty="0"/>
              <a:t>S + V + O </a:t>
            </a:r>
            <a:r>
              <a:rPr lang="zh-TW" altLang="en-US" b="1" dirty="0"/>
              <a:t>來補，缺啥補啥。</a:t>
            </a:r>
            <a:r>
              <a:rPr lang="zh-TW" altLang="en-US" dirty="0"/>
              <a:t> </a:t>
            </a:r>
          </a:p>
          <a:p>
            <a:r>
              <a:rPr lang="en-US" altLang="zh-TW" dirty="0"/>
              <a:t>I knew the man ________  stood there. </a:t>
            </a:r>
          </a:p>
          <a:p>
            <a:r>
              <a:rPr lang="en-US" altLang="zh-TW" dirty="0"/>
              <a:t>The lady ________ I love is my wife. </a:t>
            </a:r>
          </a:p>
          <a:p>
            <a:r>
              <a:rPr lang="en-US" altLang="zh-TW" dirty="0"/>
              <a:t>I recommend Mr. Hunt ___________ ideas are very creative.</a:t>
            </a:r>
          </a:p>
          <a:p>
            <a:r>
              <a:rPr lang="en-US" altLang="zh-TW" dirty="0"/>
              <a:t>I have a jacket __________ my brother designs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26220"/>
              </p:ext>
            </p:extLst>
          </p:nvPr>
        </p:nvGraphicFramePr>
        <p:xfrm>
          <a:off x="761998" y="1697183"/>
          <a:ext cx="7924804" cy="163945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81201"/>
                <a:gridCol w="1981201"/>
                <a:gridCol w="1981201"/>
                <a:gridCol w="1981201"/>
              </a:tblGrid>
              <a:tr h="48490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先行詞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受詞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所有格</a:t>
                      </a:r>
                      <a:endParaRPr lang="zh-TW" altLang="en-US" dirty="0"/>
                    </a:p>
                  </a:txBody>
                  <a:tcPr/>
                </a:tc>
              </a:tr>
              <a:tr h="623454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人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who /that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whom/that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whose</a:t>
                      </a:r>
                      <a:endParaRPr lang="zh-TW" altLang="en-US" sz="2000" dirty="0"/>
                    </a:p>
                  </a:txBody>
                  <a:tcPr/>
                </a:tc>
              </a:tr>
              <a:tr h="531091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物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which/that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which/that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whose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71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不可用</a:t>
            </a:r>
            <a:r>
              <a:rPr lang="en-US" altLang="zh-TW" dirty="0"/>
              <a:t>that</a:t>
            </a:r>
            <a:r>
              <a:rPr lang="zh-TW" altLang="en-US" dirty="0"/>
              <a:t>的</a:t>
            </a:r>
            <a:r>
              <a:rPr lang="zh-TW" altLang="en-US" dirty="0" smtClean="0"/>
              <a:t>情況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(1)</a:t>
            </a:r>
            <a:r>
              <a:rPr lang="zh-TW" altLang="en-US" sz="2800" dirty="0" smtClean="0"/>
              <a:t>遇</a:t>
            </a:r>
            <a:r>
              <a:rPr lang="zh-TW" altLang="en-US" sz="2800" dirty="0"/>
              <a:t>見介係詞</a:t>
            </a:r>
          </a:p>
          <a:p>
            <a:pPr marL="0" indent="0">
              <a:buNone/>
            </a:pPr>
            <a:r>
              <a:rPr lang="en-US" altLang="zh-TW" sz="2800" dirty="0" smtClean="0"/>
              <a:t>  </a:t>
            </a:r>
            <a:r>
              <a:rPr lang="zh-TW" altLang="en-US" sz="2800" dirty="0" smtClean="0"/>
              <a:t>錯誤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The hotel in that we stay is very comfortable.</a:t>
            </a:r>
          </a:p>
          <a:p>
            <a:pPr marL="0" indent="0">
              <a:buNone/>
            </a:pPr>
            <a:r>
              <a:rPr lang="is-IS" altLang="zh-TW" sz="2800" dirty="0"/>
              <a:t>(2) </a:t>
            </a:r>
            <a:r>
              <a:rPr lang="zh-TW" altLang="is-IS" sz="2800" dirty="0"/>
              <a:t>遇見逗號</a:t>
            </a:r>
            <a:endParaRPr lang="is-IS" altLang="zh-TW" sz="2800" dirty="0"/>
          </a:p>
          <a:p>
            <a:pPr marL="0" indent="0">
              <a:buNone/>
            </a:pPr>
            <a:r>
              <a:rPr lang="en-US" altLang="zh-TW" sz="2800" dirty="0" smtClean="0"/>
              <a:t>  </a:t>
            </a:r>
            <a:r>
              <a:rPr lang="zh-TW" altLang="en-US" sz="2800" dirty="0" smtClean="0"/>
              <a:t>錯誤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Helen, that lives in Japan, will come to the party. </a:t>
            </a:r>
          </a:p>
        </p:txBody>
      </p:sp>
    </p:spTree>
    <p:extLst>
      <p:ext uri="{BB962C8B-B14F-4D97-AF65-F5344CB8AC3E}">
        <p14:creationId xmlns:p14="http://schemas.microsoft.com/office/powerpoint/2010/main" val="50096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楚">
  <a:themeElements>
    <a:clrScheme name="清楚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楚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清楚.thmx</Template>
  <TotalTime>163</TotalTime>
  <Words>294</Words>
  <Application>Microsoft Macintosh PowerPoint</Application>
  <PresentationFormat>如螢幕大小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清楚</vt:lpstr>
      <vt:lpstr>TEST 101</vt:lpstr>
      <vt:lpstr>關係子句簡化成分詞片語</vt:lpstr>
      <vt:lpstr>PowerPoint 簡報</vt:lpstr>
      <vt:lpstr>對等子句簡化成分詞構句</vt:lpstr>
      <vt:lpstr>PowerPoint 簡報</vt:lpstr>
      <vt:lpstr>關係代名詞的選擇</vt:lpstr>
      <vt:lpstr>不可用that的情況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101</dc:title>
  <dc:creator>Apple Apple</dc:creator>
  <cp:lastModifiedBy>Apple Apple</cp:lastModifiedBy>
  <cp:revision>7</cp:revision>
  <dcterms:created xsi:type="dcterms:W3CDTF">2018-07-22T08:33:34Z</dcterms:created>
  <dcterms:modified xsi:type="dcterms:W3CDTF">2018-07-27T02:10:21Z</dcterms:modified>
</cp:coreProperties>
</file>